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43.jpg" ContentType="image/png"/>
  <Override PartName="/ppt/media/image44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74" r:id="rId2"/>
    <p:sldId id="318" r:id="rId3"/>
    <p:sldId id="256" r:id="rId4"/>
    <p:sldId id="319" r:id="rId5"/>
    <p:sldId id="325" r:id="rId6"/>
    <p:sldId id="321" r:id="rId7"/>
    <p:sldId id="320" r:id="rId8"/>
    <p:sldId id="322" r:id="rId9"/>
    <p:sldId id="327" r:id="rId10"/>
    <p:sldId id="257" r:id="rId11"/>
    <p:sldId id="261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328" r:id="rId20"/>
    <p:sldId id="271" r:id="rId21"/>
    <p:sldId id="272" r:id="rId22"/>
    <p:sldId id="326" r:id="rId23"/>
    <p:sldId id="270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63" autoAdjust="0"/>
    <p:restoredTop sz="94660"/>
  </p:normalViewPr>
  <p:slideViewPr>
    <p:cSldViewPr snapToGrid="0">
      <p:cViewPr varScale="1">
        <p:scale>
          <a:sx n="87" d="100"/>
          <a:sy n="87" d="100"/>
        </p:scale>
        <p:origin x="65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3374DE-1764-4C51-AF14-E36073265BAA}" type="datetimeFigureOut">
              <a:rPr lang="zh-CN" altLang="en-US" smtClean="0"/>
              <a:t>2019/1/5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35C03-F03C-47BB-B5A7-E2EBE1B0DA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948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CA778-5158-F84B-A672-F484FAAE395E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82002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CFE300-2AE3-7549-A987-3FF3FDDAB6F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865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CFE300-2AE3-7549-A987-3FF3FDDAB6F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339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6DC7D3-20CD-4C7A-8ACC-CB35C067E2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F0C026D-A413-4117-A495-836F4FAD8D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A63491-CB9C-4FEC-9333-D901AFEC6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FE0BF-F759-4FBC-A587-408B89BF6178}" type="datetimeFigureOut">
              <a:rPr lang="zh-CN" altLang="en-US" smtClean="0"/>
              <a:t>2019/1/5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36B4B9-E4AB-4AE3-BD7C-B57AD039F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DD1991-330B-45DD-B617-65DB40A43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8C15-1C5D-4106-933A-C7555BDC09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056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216554-CEFC-4C1F-932D-B1F4F49C2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1512A59-FE71-49C1-9DE5-F0E5616D6E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18E474-C1C7-4CDF-9294-1A1738D3F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FE0BF-F759-4FBC-A587-408B89BF6178}" type="datetimeFigureOut">
              <a:rPr lang="zh-CN" altLang="en-US" smtClean="0"/>
              <a:t>2019/1/5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E2E529-5A43-4C63-9D28-3FE161181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FC0AE5-F42D-4CAD-8415-A8C9CFDC1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8C15-1C5D-4106-933A-C7555BDC09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72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E616D06-B936-4827-876A-BE66E97402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E4840FA-ADD5-4222-B559-2721F5B1D6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6D9136-E1C3-42BA-9B6A-0656C621C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FE0BF-F759-4FBC-A587-408B89BF6178}" type="datetimeFigureOut">
              <a:rPr lang="zh-CN" altLang="en-US" smtClean="0"/>
              <a:t>2019/1/5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7C588C-202B-4906-813C-9D697AEC7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D880F2-12E9-4B2D-8796-5C2E78D0C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8C15-1C5D-4106-933A-C7555BDC09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535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9DF07F-16AB-401E-A76A-80200495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2E9C3E-389D-4B44-A88F-02BCD7D13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42142E-1E05-44BD-AEFB-579A45627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FE0BF-F759-4FBC-A587-408B89BF6178}" type="datetimeFigureOut">
              <a:rPr lang="zh-CN" altLang="en-US" smtClean="0"/>
              <a:t>2019/1/5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5981F9-7638-4307-B9DA-88D053EDE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C90B99-4586-47F3-93EF-9613AF561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8C15-1C5D-4106-933A-C7555BDC09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1043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72B186-2ABD-4DCB-B772-AB7F3290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AE3181-95BD-4E3D-9DB5-A60E370F9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E36A15-C15D-4F1B-9531-2DF926731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FE0BF-F759-4FBC-A587-408B89BF6178}" type="datetimeFigureOut">
              <a:rPr lang="zh-CN" altLang="en-US" smtClean="0"/>
              <a:t>2019/1/5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8DE8A0-7AEE-42B4-A1CE-A4950256C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16C907-C19C-465D-BFAB-E4B55D892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8C15-1C5D-4106-933A-C7555BDC09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665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0F5FB3-36B6-4AF4-B97B-A0212D888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9463B-C935-4884-9A1F-A2C16C68F2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23BCE80-FE8B-4117-B1EB-95B434727D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27F156-33EE-4EFC-A068-FC43E109F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FE0BF-F759-4FBC-A587-408B89BF6178}" type="datetimeFigureOut">
              <a:rPr lang="zh-CN" altLang="en-US" smtClean="0"/>
              <a:t>2019/1/5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65E35B7-AD5E-472C-84C3-3C033FD09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220951-FB24-40BB-BC27-C1CC81E4F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8C15-1C5D-4106-933A-C7555BDC09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3814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5F63D8-64F0-4171-8E1B-06BB36382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D2BCF3-D42B-4A97-AED7-751219AC4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B11E18-950C-44B8-B66B-825283CCA5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1F31BCB-90FF-4B2F-BB1F-87B65769FC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5DFBED2-61B4-4A3A-A6F5-38870402A4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35A9FB4-55E0-4EA5-A130-30A9A1DA1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FE0BF-F759-4FBC-A587-408B89BF6178}" type="datetimeFigureOut">
              <a:rPr lang="zh-CN" altLang="en-US" smtClean="0"/>
              <a:t>2019/1/5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DE759F2-643F-4DEE-A9CF-0C337B1B1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B846586-0454-460F-8025-641BDCF72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8C15-1C5D-4106-933A-C7555BDC09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75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973626-943D-49C2-AA67-EB0E18075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230DED5-A7EB-4260-9784-71434596C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FE0BF-F759-4FBC-A587-408B89BF6178}" type="datetimeFigureOut">
              <a:rPr lang="zh-CN" altLang="en-US" smtClean="0"/>
              <a:t>2019/1/5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1D9133-86C1-4F01-8DF4-EBDDADA5E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45D38F-2833-4EC6-8B65-66921F0A7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8C15-1C5D-4106-933A-C7555BDC09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05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C51E67D-C0CD-4ECB-A320-E81709C08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FE0BF-F759-4FBC-A587-408B89BF6178}" type="datetimeFigureOut">
              <a:rPr lang="zh-CN" altLang="en-US" smtClean="0"/>
              <a:t>2019/1/5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A137623-E67A-4E0A-8CBD-2A18C0315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DF919A-9941-4C35-AF42-A7EB4A867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8C15-1C5D-4106-933A-C7555BDC09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414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CB921D-FB4A-4353-B056-5DC64D95B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9046A7-B3E4-470C-8EFF-F6770D9B9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D29EBBB-C73F-4B99-BCE0-85FE94E98C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8EF809-E379-429A-84AE-F11FB5895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FE0BF-F759-4FBC-A587-408B89BF6178}" type="datetimeFigureOut">
              <a:rPr lang="zh-CN" altLang="en-US" smtClean="0"/>
              <a:t>2019/1/5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07CC68-C227-4BED-A237-6A07DA924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BB11FCD-B184-4C91-BC87-9E9D38580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8C15-1C5D-4106-933A-C7555BDC09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889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2B9388-EE8A-4889-A657-E698B81CE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92C68F6-F6BA-4CB3-AD68-3C407B7F9C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DD46484-65A6-49C1-A540-704BB9C1B7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761451-D8BD-4D99-A55B-EC9536736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FE0BF-F759-4FBC-A587-408B89BF6178}" type="datetimeFigureOut">
              <a:rPr lang="zh-CN" altLang="en-US" smtClean="0"/>
              <a:t>2019/1/5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D9995F-1D5F-410F-B19A-110388398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0A47905-194E-45FD-BE2B-B95DDBF0B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8C15-1C5D-4106-933A-C7555BDC09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730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96132F7-2BD4-4624-A458-9EE3E3DA5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34A18C-1A23-4249-AA22-B75D858494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6AF39D-81FB-45C1-B79C-A653946D17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FE0BF-F759-4FBC-A587-408B89BF6178}" type="datetimeFigureOut">
              <a:rPr lang="zh-CN" altLang="en-US" smtClean="0"/>
              <a:t>2019/1/5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BBF0E6-EE68-4B1B-8D8E-518CBF442E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B0D1E2-17B3-49E6-A003-9B67A33318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D8C15-1C5D-4106-933A-C7555BDC09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425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0.png"/><Relationship Id="rId7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80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tiff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A748C62-CD5D-48C3-81FE-638691444774}"/>
              </a:ext>
            </a:extLst>
          </p:cNvPr>
          <p:cNvSpPr/>
          <p:nvPr/>
        </p:nvSpPr>
        <p:spPr>
          <a:xfrm>
            <a:off x="35496" y="44624"/>
            <a:ext cx="12085384" cy="676875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0977" y="1700810"/>
            <a:ext cx="8750046" cy="115212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DOT </a:t>
            </a:r>
            <a:r>
              <a:rPr lang="en-US" b="1" dirty="0">
                <a:solidFill>
                  <a:srgbClr val="002060"/>
                </a:solidFill>
              </a:rPr>
              <a:t>“Car Point”</a:t>
            </a:r>
            <a:br>
              <a:rPr lang="en-US" b="1" dirty="0">
                <a:solidFill>
                  <a:srgbClr val="002060"/>
                </a:solidFill>
              </a:rPr>
            </a:br>
            <a:r>
              <a:rPr lang="en-US" sz="3300" dirty="0"/>
              <a:t>A car selling mobile application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ACB8F4-E112-4AC5-8B50-AC6BE76E5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121" y="3009807"/>
            <a:ext cx="1609757" cy="149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23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54E9E0-2C5F-458A-9CD6-D471FF097527}"/>
              </a:ext>
            </a:extLst>
          </p:cNvPr>
          <p:cNvSpPr/>
          <p:nvPr/>
        </p:nvSpPr>
        <p:spPr>
          <a:xfrm>
            <a:off x="35496" y="44624"/>
            <a:ext cx="12085384" cy="676875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C92F5E-8366-407B-B5E7-B6CDBCABC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845" y="1538288"/>
            <a:ext cx="8566309" cy="499109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C948368-260A-4915-98B9-1449963BA9C4}"/>
              </a:ext>
            </a:extLst>
          </p:cNvPr>
          <p:cNvSpPr/>
          <p:nvPr/>
        </p:nvSpPr>
        <p:spPr>
          <a:xfrm>
            <a:off x="1443988" y="1450181"/>
            <a:ext cx="9304021" cy="516731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0175EEB-4C45-429C-ACAF-5C8D4A90F2BC}"/>
              </a:ext>
            </a:extLst>
          </p:cNvPr>
          <p:cNvSpPr txBox="1"/>
          <p:nvPr/>
        </p:nvSpPr>
        <p:spPr>
          <a:xfrm>
            <a:off x="477239" y="433254"/>
            <a:ext cx="5788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Calibri" panose="020F0502020204030204" pitchFamily="34" charset="0"/>
                <a:cs typeface="Calibri" panose="020F0502020204030204" pitchFamily="34" charset="0"/>
              </a:rPr>
              <a:t>Processing flowchart</a:t>
            </a:r>
            <a:endParaRPr lang="zh-CN" alt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840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61CAE73-5858-4B09-B2F2-3BAFCB60E4ED}"/>
              </a:ext>
            </a:extLst>
          </p:cNvPr>
          <p:cNvSpPr/>
          <p:nvPr/>
        </p:nvSpPr>
        <p:spPr>
          <a:xfrm>
            <a:off x="35496" y="44624"/>
            <a:ext cx="12085384" cy="676875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ABF1504-6E74-4126-8D2E-98EB9C1E4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24" y="1573792"/>
            <a:ext cx="4705671" cy="484224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058F763-AC39-4AF7-9A04-AEF7F4507D9A}"/>
              </a:ext>
            </a:extLst>
          </p:cNvPr>
          <p:cNvSpPr/>
          <p:nvPr/>
        </p:nvSpPr>
        <p:spPr>
          <a:xfrm>
            <a:off x="397984" y="1491532"/>
            <a:ext cx="5205258" cy="500477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598EBE5-AB14-4AEE-B686-E3705A61A2EE}"/>
              </a:ext>
            </a:extLst>
          </p:cNvPr>
          <p:cNvSpPr/>
          <p:nvPr/>
        </p:nvSpPr>
        <p:spPr>
          <a:xfrm>
            <a:off x="2944653" y="1573792"/>
            <a:ext cx="1124427" cy="493239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F4CA0F3-96DD-4CBF-A9E0-69A462AA6A02}"/>
              </a:ext>
            </a:extLst>
          </p:cNvPr>
          <p:cNvGrpSpPr/>
          <p:nvPr/>
        </p:nvGrpSpPr>
        <p:grpSpPr>
          <a:xfrm>
            <a:off x="5858988" y="1491533"/>
            <a:ext cx="5935028" cy="5120485"/>
            <a:chOff x="5858988" y="1491533"/>
            <a:chExt cx="5935028" cy="512048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EE47B6C-CC1E-41BF-93E9-1E5E9F015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4241" y="2373393"/>
              <a:ext cx="5819775" cy="4238625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583693B-7FC3-467C-A516-7119E39D37EA}"/>
                </a:ext>
              </a:extLst>
            </p:cNvPr>
            <p:cNvSpPr/>
            <p:nvPr/>
          </p:nvSpPr>
          <p:spPr>
            <a:xfrm>
              <a:off x="5858988" y="1491533"/>
              <a:ext cx="5935028" cy="500477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18E420FE-85E4-4099-8D5A-064CFB9E7497}"/>
                </a:ext>
              </a:extLst>
            </p:cNvPr>
            <p:cNvSpPr txBox="1"/>
            <p:nvPr/>
          </p:nvSpPr>
          <p:spPr>
            <a:xfrm>
              <a:off x="6096000" y="1799232"/>
              <a:ext cx="44996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/>
                <a:t>VIN (V</a:t>
              </a:r>
              <a:r>
                <a:rPr lang="en-US" altLang="zh-CN" sz="2000" dirty="0"/>
                <a:t>ehicle</a:t>
              </a:r>
              <a:r>
                <a:rPr lang="en-US" altLang="zh-CN" sz="2000" b="1" dirty="0"/>
                <a:t> I</a:t>
              </a:r>
              <a:r>
                <a:rPr lang="en-US" altLang="zh-CN" sz="2000" dirty="0"/>
                <a:t>dentification</a:t>
              </a:r>
              <a:r>
                <a:rPr lang="en-US" altLang="zh-CN" sz="2000" b="1" dirty="0"/>
                <a:t> N</a:t>
              </a:r>
              <a:r>
                <a:rPr lang="en-US" altLang="zh-CN" sz="2000" dirty="0"/>
                <a:t>umber</a:t>
              </a:r>
              <a:r>
                <a:rPr lang="en-US" altLang="zh-CN" sz="2000" b="1" dirty="0"/>
                <a:t>)</a:t>
              </a:r>
              <a:endParaRPr lang="zh-CN" altLang="en-US" sz="2000" b="1" dirty="0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0D8DCB0E-8334-453B-8D0E-E6951C9452E3}"/>
              </a:ext>
            </a:extLst>
          </p:cNvPr>
          <p:cNvSpPr txBox="1"/>
          <p:nvPr/>
        </p:nvSpPr>
        <p:spPr>
          <a:xfrm>
            <a:off x="477238" y="433254"/>
            <a:ext cx="9931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Calibri" panose="020F0502020204030204" pitchFamily="34" charset="0"/>
                <a:cs typeface="Calibri" panose="020F0502020204030204" pitchFamily="34" charset="0"/>
              </a:rPr>
              <a:t>Data cleaning and Feature engineering</a:t>
            </a:r>
            <a:endParaRPr lang="zh-CN" alt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140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79D94-3056-4535-B02A-08FE636ADDD8}"/>
              </a:ext>
            </a:extLst>
          </p:cNvPr>
          <p:cNvSpPr/>
          <p:nvPr/>
        </p:nvSpPr>
        <p:spPr>
          <a:xfrm>
            <a:off x="35496" y="44624"/>
            <a:ext cx="12085384" cy="676875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F768B93-25E9-4D0F-8FAA-56050970CEB2}"/>
              </a:ext>
            </a:extLst>
          </p:cNvPr>
          <p:cNvSpPr/>
          <p:nvPr/>
        </p:nvSpPr>
        <p:spPr>
          <a:xfrm>
            <a:off x="1095374" y="1961181"/>
            <a:ext cx="3209926" cy="121667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258C7BA-0143-4116-B270-0F7E020D14FD}"/>
              </a:ext>
            </a:extLst>
          </p:cNvPr>
          <p:cNvSpPr/>
          <p:nvPr/>
        </p:nvSpPr>
        <p:spPr>
          <a:xfrm>
            <a:off x="1095374" y="4374206"/>
            <a:ext cx="3209926" cy="121667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7553B87-6C03-49DC-AD46-7C90BC14ADB6}"/>
              </a:ext>
            </a:extLst>
          </p:cNvPr>
          <p:cNvSpPr txBox="1"/>
          <p:nvPr/>
        </p:nvSpPr>
        <p:spPr>
          <a:xfrm>
            <a:off x="1495425" y="2338684"/>
            <a:ext cx="2857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Standardization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B3B9AE5-3C76-481C-8F69-2ED4B78ADDB2}"/>
              </a:ext>
            </a:extLst>
          </p:cNvPr>
          <p:cNvSpPr txBox="1"/>
          <p:nvPr/>
        </p:nvSpPr>
        <p:spPr>
          <a:xfrm>
            <a:off x="1271587" y="4660253"/>
            <a:ext cx="2857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PCA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箭头: 下 7">
            <a:extLst>
              <a:ext uri="{FF2B5EF4-FFF2-40B4-BE49-F238E27FC236}">
                <a16:creationId xmlns:a16="http://schemas.microsoft.com/office/drawing/2014/main" id="{FBDBFF53-42A9-43F3-B2B0-C59CBC4D59A0}"/>
              </a:ext>
            </a:extLst>
          </p:cNvPr>
          <p:cNvSpPr/>
          <p:nvPr/>
        </p:nvSpPr>
        <p:spPr>
          <a:xfrm>
            <a:off x="2547937" y="3476923"/>
            <a:ext cx="304800" cy="7143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DF2A892-70AF-4774-81F4-2D3B21C5FDFF}"/>
              </a:ext>
            </a:extLst>
          </p:cNvPr>
          <p:cNvSpPr txBox="1"/>
          <p:nvPr/>
        </p:nvSpPr>
        <p:spPr>
          <a:xfrm>
            <a:off x="5541646" y="1834101"/>
            <a:ext cx="526182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Unify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data scale &amp;  make preparations for PCA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Ensure every feature is equally important for model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D815941-5019-4C7F-8B10-7182F1EF1608}"/>
              </a:ext>
            </a:extLst>
          </p:cNvPr>
          <p:cNvSpPr txBox="1"/>
          <p:nvPr/>
        </p:nvSpPr>
        <p:spPr>
          <a:xfrm flipH="1">
            <a:off x="5541644" y="4295239"/>
            <a:ext cx="5554981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Whitening: Transform features to be orthogonal to each other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Dimension reduction: Extract important features for the model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93DA648-A5CB-4B84-A24C-370606D35EC8}"/>
              </a:ext>
            </a:extLst>
          </p:cNvPr>
          <p:cNvSpPr txBox="1"/>
          <p:nvPr/>
        </p:nvSpPr>
        <p:spPr>
          <a:xfrm>
            <a:off x="477239" y="433254"/>
            <a:ext cx="6363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Calibri" panose="020F0502020204030204" pitchFamily="34" charset="0"/>
                <a:cs typeface="Calibri" panose="020F0502020204030204" pitchFamily="34" charset="0"/>
              </a:rPr>
              <a:t>Dimension Reduction</a:t>
            </a:r>
            <a:endParaRPr lang="zh-CN" alt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09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E95298-5EE9-4FDA-975C-8958B4539DE3}"/>
              </a:ext>
            </a:extLst>
          </p:cNvPr>
          <p:cNvSpPr/>
          <p:nvPr/>
        </p:nvSpPr>
        <p:spPr>
          <a:xfrm>
            <a:off x="35496" y="44624"/>
            <a:ext cx="12085384" cy="676875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F8BF4D-C66E-4C08-859E-D88D9FDAB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606" y="1417311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Linear regression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箭头: 下 8">
            <a:extLst>
              <a:ext uri="{FF2B5EF4-FFF2-40B4-BE49-F238E27FC236}">
                <a16:creationId xmlns:a16="http://schemas.microsoft.com/office/drawing/2014/main" id="{2E616C47-93BE-4626-895B-5FC5A2F264F3}"/>
              </a:ext>
            </a:extLst>
          </p:cNvPr>
          <p:cNvSpPr/>
          <p:nvPr/>
        </p:nvSpPr>
        <p:spPr>
          <a:xfrm>
            <a:off x="8884760" y="2511917"/>
            <a:ext cx="292231" cy="4619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6F92AE3-619A-4A8D-9D3E-9BD3D8FEA776}"/>
              </a:ext>
            </a:extLst>
          </p:cNvPr>
          <p:cNvSpPr/>
          <p:nvPr/>
        </p:nvSpPr>
        <p:spPr>
          <a:xfrm>
            <a:off x="6292633" y="1089350"/>
            <a:ext cx="5521893" cy="23396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BC01E26-1724-4178-B036-1F99F1936F42}"/>
              </a:ext>
            </a:extLst>
          </p:cNvPr>
          <p:cNvSpPr/>
          <p:nvPr/>
        </p:nvSpPr>
        <p:spPr>
          <a:xfrm>
            <a:off x="6257281" y="3941396"/>
            <a:ext cx="5521893" cy="27249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BBBA8C0-88FC-4C9A-9515-7B0A01A72E45}"/>
                  </a:ext>
                </a:extLst>
              </p:cNvPr>
              <p:cNvSpPr txBox="1"/>
              <p:nvPr/>
            </p:nvSpPr>
            <p:spPr>
              <a:xfrm>
                <a:off x="6376366" y="1089351"/>
                <a:ext cx="5354425" cy="6192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Problem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the difference between cross-validation </a:t>
                </a:r>
                <a:r>
                  <a:rPr lang="en-US" altLang="zh-CN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rmse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exceeds 100 times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Outliers exist in the dataset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Linear regression is out of control</a:t>
                </a:r>
              </a:p>
              <a:p>
                <a:pPr algn="ctr">
                  <a:lnSpc>
                    <a:spcPct val="150000"/>
                  </a:lnSpc>
                </a:pPr>
                <a:endPara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Solution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Elastic net regression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L1 regularization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l-GR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αρ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zh-CN" altLang="el-GR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Select appropriate features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L2 regularization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zh-CN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α(1−ρ)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/</a:t>
                </a:r>
                <a:r>
                  <a:rPr lang="zh-CN" altLang="zh-CN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l-GR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l-GR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zh-CN" altLang="el-GR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s</m:t>
                    </m:r>
                  </m:oMath>
                </a14:m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olve the problem of high collinearity between features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zh-CN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BBBA8C0-88FC-4C9A-9515-7B0A01A72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366" y="1089351"/>
                <a:ext cx="5354425" cy="6192464"/>
              </a:xfrm>
              <a:prstGeom prst="rect">
                <a:avLst/>
              </a:prstGeom>
              <a:blipFill>
                <a:blip r:embed="rId2"/>
                <a:stretch>
                  <a:fillRect l="-1253" r="-15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箭头: 下 3">
            <a:extLst>
              <a:ext uri="{FF2B5EF4-FFF2-40B4-BE49-F238E27FC236}">
                <a16:creationId xmlns:a16="http://schemas.microsoft.com/office/drawing/2014/main" id="{213DBAD6-D1A1-4F61-B753-3344534896BF}"/>
              </a:ext>
            </a:extLst>
          </p:cNvPr>
          <p:cNvSpPr/>
          <p:nvPr/>
        </p:nvSpPr>
        <p:spPr>
          <a:xfrm>
            <a:off x="8985380" y="2095469"/>
            <a:ext cx="228431" cy="4619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09980D-78E4-415E-BC71-5017F82DE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06" y="2153512"/>
            <a:ext cx="4785775" cy="428281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75AB9BD-C790-4A35-94F7-10F7B16D3F27}"/>
              </a:ext>
            </a:extLst>
          </p:cNvPr>
          <p:cNvSpPr txBox="1"/>
          <p:nvPr/>
        </p:nvSpPr>
        <p:spPr>
          <a:xfrm>
            <a:off x="477239" y="433254"/>
            <a:ext cx="6363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4800" b="1" dirty="0">
                <a:latin typeface="Calibri" panose="020F0502020204030204" pitchFamily="34" charset="0"/>
                <a:cs typeface="Calibri" panose="020F0502020204030204" pitchFamily="34" charset="0"/>
              </a:rPr>
              <a:t>Validation set results</a:t>
            </a:r>
            <a:endParaRPr lang="zh-CN" alt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742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7ED1C6-5229-409A-B427-72A363903EDD}"/>
              </a:ext>
            </a:extLst>
          </p:cNvPr>
          <p:cNvSpPr/>
          <p:nvPr/>
        </p:nvSpPr>
        <p:spPr>
          <a:xfrm>
            <a:off x="35496" y="44624"/>
            <a:ext cx="12085384" cy="676875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BA6AF22-CA65-42B3-9A74-6596EA96214E}"/>
              </a:ext>
            </a:extLst>
          </p:cNvPr>
          <p:cNvSpPr txBox="1"/>
          <p:nvPr/>
        </p:nvSpPr>
        <p:spPr>
          <a:xfrm>
            <a:off x="707010" y="1429078"/>
            <a:ext cx="4722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Elastic net regression</a:t>
            </a:r>
            <a:endParaRPr lang="zh-CN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9CA39F0-6780-449C-9108-39E9CA74A5F2}"/>
              </a:ext>
            </a:extLst>
          </p:cNvPr>
          <p:cNvSpPr txBox="1"/>
          <p:nvPr/>
        </p:nvSpPr>
        <p:spPr>
          <a:xfrm>
            <a:off x="5923644" y="3429000"/>
            <a:ext cx="58383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Result analysis: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Smaller RMSE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Difference between cross-validation RMSE  approach to stable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More accurate prediction result </a:t>
            </a:r>
          </a:p>
          <a:p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C54CCAD-3C0D-44C8-9224-728E12A1CA3D}"/>
              </a:ext>
            </a:extLst>
          </p:cNvPr>
          <p:cNvSpPr txBox="1"/>
          <p:nvPr/>
        </p:nvSpPr>
        <p:spPr>
          <a:xfrm>
            <a:off x="5923644" y="1569039"/>
            <a:ext cx="5673012" cy="1144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Hyper-parameter selection: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GridSearch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18A8DD9-E746-4EAE-B9A7-E5A876D18B6A}"/>
              </a:ext>
            </a:extLst>
          </p:cNvPr>
          <p:cNvSpPr txBox="1"/>
          <p:nvPr/>
        </p:nvSpPr>
        <p:spPr>
          <a:xfrm>
            <a:off x="477239" y="433254"/>
            <a:ext cx="6363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4800" b="1" dirty="0">
                <a:latin typeface="Calibri" panose="020F0502020204030204" pitchFamily="34" charset="0"/>
                <a:cs typeface="Calibri" panose="020F0502020204030204" pitchFamily="34" charset="0"/>
              </a:rPr>
              <a:t>Validation set results</a:t>
            </a:r>
            <a:endParaRPr lang="zh-CN" alt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55E6973-B144-4D24-A61C-C1758506C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42" y="1989177"/>
            <a:ext cx="4567596" cy="4275712"/>
          </a:xfrm>
        </p:spPr>
      </p:pic>
    </p:spTree>
    <p:extLst>
      <p:ext uri="{BB962C8B-B14F-4D97-AF65-F5344CB8AC3E}">
        <p14:creationId xmlns:p14="http://schemas.microsoft.com/office/powerpoint/2010/main" val="2213089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A8AB12D-67D0-4FC1-B262-2073D0A4932A}"/>
              </a:ext>
            </a:extLst>
          </p:cNvPr>
          <p:cNvSpPr/>
          <p:nvPr/>
        </p:nvSpPr>
        <p:spPr>
          <a:xfrm>
            <a:off x="35496" y="44624"/>
            <a:ext cx="12085384" cy="676875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D7BD482-7258-984E-8D39-AB894DCAF28B}"/>
              </a:ext>
            </a:extLst>
          </p:cNvPr>
          <p:cNvSpPr txBox="1"/>
          <p:nvPr/>
        </p:nvSpPr>
        <p:spPr>
          <a:xfrm>
            <a:off x="0" y="62287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Our DNN S</a:t>
            </a:r>
            <a:r>
              <a:rPr kumimoji="1" lang="en-US" altLang="zh-CN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tructure</a:t>
            </a:r>
            <a:r>
              <a:rPr kumimoji="1" lang="en-US" altLang="zh-TW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is different  !</a:t>
            </a:r>
            <a:endParaRPr kumimoji="1" lang="zh-TW" altLang="en-US" sz="4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F0FEFDE-AB46-AA4B-94DF-2BE6E47335FE}"/>
              </a:ext>
            </a:extLst>
          </p:cNvPr>
          <p:cNvGrpSpPr/>
          <p:nvPr/>
        </p:nvGrpSpPr>
        <p:grpSpPr>
          <a:xfrm>
            <a:off x="1617943" y="1798209"/>
            <a:ext cx="2813523" cy="1644786"/>
            <a:chOff x="2063330" y="3307548"/>
            <a:chExt cx="2813523" cy="1644786"/>
          </a:xfrm>
        </p:grpSpPr>
        <p:pic>
          <p:nvPicPr>
            <p:cNvPr id="23" name="圖形 22" descr="單線箭號: 順時針曲線">
              <a:extLst>
                <a:ext uri="{FF2B5EF4-FFF2-40B4-BE49-F238E27FC236}">
                  <a16:creationId xmlns:a16="http://schemas.microsoft.com/office/drawing/2014/main" id="{B8F6EA94-B740-9F45-B72F-DD688ABEE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2861786" y="3307548"/>
              <a:ext cx="2015067" cy="1644786"/>
            </a:xfrm>
            <a:prstGeom prst="rect">
              <a:avLst/>
            </a:prstGeom>
          </p:spPr>
        </p:pic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19DEFD79-4EE6-A943-8653-E227792C8579}"/>
                </a:ext>
              </a:extLst>
            </p:cNvPr>
            <p:cNvSpPr txBox="1"/>
            <p:nvPr/>
          </p:nvSpPr>
          <p:spPr>
            <a:xfrm>
              <a:off x="2063330" y="3899109"/>
              <a:ext cx="15969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b="1" dirty="0">
                  <a:solidFill>
                    <a:schemeClr val="accent5">
                      <a:lumMod val="75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Efficiency</a:t>
              </a:r>
              <a:endParaRPr kumimoji="1" lang="zh-TW" altLang="en-US" sz="2400" b="1" dirty="0">
                <a:solidFill>
                  <a:schemeClr val="accent5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680C091B-8433-7D4D-926C-628D2BB9FE9A}"/>
              </a:ext>
            </a:extLst>
          </p:cNvPr>
          <p:cNvGrpSpPr/>
          <p:nvPr/>
        </p:nvGrpSpPr>
        <p:grpSpPr>
          <a:xfrm>
            <a:off x="7640915" y="1798209"/>
            <a:ext cx="2778257" cy="1644786"/>
            <a:chOff x="6374472" y="3265657"/>
            <a:chExt cx="2778257" cy="1644786"/>
          </a:xfrm>
        </p:grpSpPr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31378735-D3CA-5347-B4EB-88C265771F7F}"/>
                </a:ext>
              </a:extLst>
            </p:cNvPr>
            <p:cNvSpPr txBox="1"/>
            <p:nvPr/>
          </p:nvSpPr>
          <p:spPr>
            <a:xfrm>
              <a:off x="6374472" y="3857217"/>
              <a:ext cx="15263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b="1" dirty="0">
                  <a:solidFill>
                    <a:schemeClr val="accent5">
                      <a:lumMod val="75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Accuracy</a:t>
              </a:r>
              <a:endParaRPr kumimoji="1" lang="zh-TW" altLang="en-US" sz="2400" b="1" dirty="0">
                <a:solidFill>
                  <a:schemeClr val="accent5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pic>
          <p:nvPicPr>
            <p:cNvPr id="26" name="圖形 25" descr="單線箭號: 順時針曲線">
              <a:extLst>
                <a:ext uri="{FF2B5EF4-FFF2-40B4-BE49-F238E27FC236}">
                  <a16:creationId xmlns:a16="http://schemas.microsoft.com/office/drawing/2014/main" id="{8DD03A06-74E8-A74C-83AA-13AD42BBB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7137662" y="3265657"/>
              <a:ext cx="2015067" cy="1644786"/>
            </a:xfrm>
            <a:prstGeom prst="rect">
              <a:avLst/>
            </a:prstGeom>
          </p:spPr>
        </p:pic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D7597A14-E022-ED44-B075-DC8E6FA6BD81}"/>
              </a:ext>
            </a:extLst>
          </p:cNvPr>
          <p:cNvGrpSpPr/>
          <p:nvPr/>
        </p:nvGrpSpPr>
        <p:grpSpPr>
          <a:xfrm>
            <a:off x="7761862" y="3910446"/>
            <a:ext cx="2415019" cy="1761798"/>
            <a:chOff x="5273849" y="4446051"/>
            <a:chExt cx="2415019" cy="1761798"/>
          </a:xfrm>
        </p:grpSpPr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31795009-6FE9-F04C-964E-59F0A50DD476}"/>
                </a:ext>
              </a:extLst>
            </p:cNvPr>
            <p:cNvGrpSpPr/>
            <p:nvPr/>
          </p:nvGrpSpPr>
          <p:grpSpPr>
            <a:xfrm>
              <a:off x="5273849" y="4446051"/>
              <a:ext cx="2415019" cy="1586755"/>
              <a:chOff x="1664468" y="4400357"/>
              <a:chExt cx="2415019" cy="1586755"/>
            </a:xfrm>
          </p:grpSpPr>
          <p:grpSp>
            <p:nvGrpSpPr>
              <p:cNvPr id="36" name="群組 35">
                <a:extLst>
                  <a:ext uri="{FF2B5EF4-FFF2-40B4-BE49-F238E27FC236}">
                    <a16:creationId xmlns:a16="http://schemas.microsoft.com/office/drawing/2014/main" id="{2772CAA1-1DA1-9F44-AD1E-AF48E4633168}"/>
                  </a:ext>
                </a:extLst>
              </p:cNvPr>
              <p:cNvGrpSpPr/>
              <p:nvPr/>
            </p:nvGrpSpPr>
            <p:grpSpPr>
              <a:xfrm>
                <a:off x="1664468" y="4991918"/>
                <a:ext cx="1934760" cy="995194"/>
                <a:chOff x="1704622" y="4446051"/>
                <a:chExt cx="1934760" cy="995194"/>
              </a:xfrm>
            </p:grpSpPr>
            <p:cxnSp>
              <p:nvCxnSpPr>
                <p:cNvPr id="32" name="直線接點 31">
                  <a:extLst>
                    <a:ext uri="{FF2B5EF4-FFF2-40B4-BE49-F238E27FC236}">
                      <a16:creationId xmlns:a16="http://schemas.microsoft.com/office/drawing/2014/main" id="{1FC22A42-EAB0-4E40-A6CB-2357BC6B9015}"/>
                    </a:ext>
                  </a:extLst>
                </p:cNvPr>
                <p:cNvCxnSpPr/>
                <p:nvPr/>
              </p:nvCxnSpPr>
              <p:spPr>
                <a:xfrm>
                  <a:off x="1704622" y="5418667"/>
                  <a:ext cx="1264356" cy="0"/>
                </a:xfrm>
                <a:prstGeom prst="line">
                  <a:avLst/>
                </a:prstGeom>
                <a:ln w="130175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接點 32">
                  <a:extLst>
                    <a:ext uri="{FF2B5EF4-FFF2-40B4-BE49-F238E27FC236}">
                      <a16:creationId xmlns:a16="http://schemas.microsoft.com/office/drawing/2014/main" id="{E464C156-5799-5844-A395-F8686DF8B9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12533" y="4446051"/>
                  <a:ext cx="726849" cy="995194"/>
                </a:xfrm>
                <a:prstGeom prst="line">
                  <a:avLst/>
                </a:prstGeom>
                <a:ln w="130175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8E5F1EE2-5B0A-8A46-86EC-250A1706459C}"/>
                  </a:ext>
                </a:extLst>
              </p:cNvPr>
              <p:cNvSpPr txBox="1"/>
              <p:nvPr/>
            </p:nvSpPr>
            <p:spPr>
              <a:xfrm>
                <a:off x="3118968" y="4400357"/>
                <a:ext cx="9605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2400" b="1" dirty="0" err="1">
                    <a:solidFill>
                      <a:schemeClr val="accent5">
                        <a:lumMod val="75000"/>
                      </a:schemeClr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ReLU</a:t>
                </a:r>
                <a:endParaRPr kumimoji="1" lang="zh-TW" altLang="en-US" sz="2400" b="1" dirty="0">
                  <a:solidFill>
                    <a:schemeClr val="accent5">
                      <a:lumMod val="75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  <p:sp>
          <p:nvSpPr>
            <p:cNvPr id="39" name="甜甜圈 38">
              <a:extLst>
                <a:ext uri="{FF2B5EF4-FFF2-40B4-BE49-F238E27FC236}">
                  <a16:creationId xmlns:a16="http://schemas.microsoft.com/office/drawing/2014/main" id="{4776B040-5F48-C84F-9052-5EF85222D4A6}"/>
                </a:ext>
              </a:extLst>
            </p:cNvPr>
            <p:cNvSpPr/>
            <p:nvPr/>
          </p:nvSpPr>
          <p:spPr>
            <a:xfrm>
              <a:off x="6263636" y="5773163"/>
              <a:ext cx="487292" cy="434686"/>
            </a:xfrm>
            <a:prstGeom prst="donut">
              <a:avLst>
                <a:gd name="adj" fmla="val 1602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id="{7DED413B-5703-1748-B258-7D3FBCB02267}"/>
              </a:ext>
            </a:extLst>
          </p:cNvPr>
          <p:cNvSpPr/>
          <p:nvPr/>
        </p:nvSpPr>
        <p:spPr>
          <a:xfrm>
            <a:off x="1690918" y="3830330"/>
            <a:ext cx="2521844" cy="18419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zh-TW" sz="2400" b="1" dirty="0">
                <a:solidFill>
                  <a:schemeClr val="accent5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Rule of Thumb:</a:t>
            </a:r>
          </a:p>
          <a:p>
            <a:pPr>
              <a:lnSpc>
                <a:spcPct val="150000"/>
              </a:lnSpc>
            </a:pPr>
            <a:r>
              <a:rPr kumimoji="1" lang="en" altLang="zh-TW" b="1" dirty="0">
                <a:solidFill>
                  <a:schemeClr val="accent5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Model Complexity↑ </a:t>
            </a:r>
          </a:p>
          <a:p>
            <a:pPr>
              <a:lnSpc>
                <a:spcPct val="150000"/>
              </a:lnSpc>
            </a:pPr>
            <a:r>
              <a:rPr kumimoji="1" lang="en" altLang="zh-TW" b="1" dirty="0">
                <a:solidFill>
                  <a:schemeClr val="accent5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→  Overfitting </a:t>
            </a:r>
          </a:p>
          <a:p>
            <a:pPr>
              <a:lnSpc>
                <a:spcPct val="150000"/>
              </a:lnSpc>
            </a:pPr>
            <a:r>
              <a:rPr kumimoji="1" lang="en" altLang="zh-TW" b="1" dirty="0">
                <a:solidFill>
                  <a:schemeClr val="accent5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→  Regularization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ECDC4CD-F1F3-D241-A89C-29E58FE28EB1}"/>
              </a:ext>
            </a:extLst>
          </p:cNvPr>
          <p:cNvSpPr/>
          <p:nvPr/>
        </p:nvSpPr>
        <p:spPr>
          <a:xfrm>
            <a:off x="9184372" y="5749046"/>
            <a:ext cx="3226158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000000"/>
                </a:solidFill>
                <a:latin typeface="Helvetica" pitchFamily="2" charset="0"/>
              </a:rPr>
              <a:t>Reference: </a:t>
            </a:r>
          </a:p>
          <a:p>
            <a:r>
              <a:rPr lang="en" altLang="zh-TW" sz="10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Geoffrey E. Hinton tutorial, 2012</a:t>
            </a:r>
          </a:p>
          <a:p>
            <a:r>
              <a:rPr lang="en" altLang="zh-TW" sz="1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How many hidden layers and nodes?, 2009 , </a:t>
            </a:r>
          </a:p>
          <a:p>
            <a:r>
              <a:rPr lang="en" altLang="zh-TW" sz="1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Practical Recommendations for Gradient-Based Training of Deep Architectures, 2012</a:t>
            </a:r>
            <a:r>
              <a:rPr lang="en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2188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6">
            <a:extLst>
              <a:ext uri="{FF2B5EF4-FFF2-40B4-BE49-F238E27FC236}">
                <a16:creationId xmlns:a16="http://schemas.microsoft.com/office/drawing/2014/main" id="{7D8B08D1-3908-42A1-B462-9611F7DE6836}"/>
              </a:ext>
            </a:extLst>
          </p:cNvPr>
          <p:cNvSpPr/>
          <p:nvPr/>
        </p:nvSpPr>
        <p:spPr>
          <a:xfrm>
            <a:off x="35496" y="44624"/>
            <a:ext cx="12085384" cy="676875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D66D4070-ECA1-6E43-B271-C5ED80A66738}"/>
              </a:ext>
            </a:extLst>
          </p:cNvPr>
          <p:cNvGrpSpPr/>
          <p:nvPr/>
        </p:nvGrpSpPr>
        <p:grpSpPr>
          <a:xfrm>
            <a:off x="1779731" y="2061613"/>
            <a:ext cx="614477" cy="2523066"/>
            <a:chOff x="1761067" y="1083734"/>
            <a:chExt cx="614477" cy="2523066"/>
          </a:xfrm>
        </p:grpSpPr>
        <p:sp>
          <p:nvSpPr>
            <p:cNvPr id="4" name="甜甜圈 3">
              <a:extLst>
                <a:ext uri="{FF2B5EF4-FFF2-40B4-BE49-F238E27FC236}">
                  <a16:creationId xmlns:a16="http://schemas.microsoft.com/office/drawing/2014/main" id="{64B0DE95-D92D-0942-AF22-339C13CA021F}"/>
                </a:ext>
              </a:extLst>
            </p:cNvPr>
            <p:cNvSpPr/>
            <p:nvPr/>
          </p:nvSpPr>
          <p:spPr>
            <a:xfrm>
              <a:off x="1761067" y="1083734"/>
              <a:ext cx="614477" cy="609600"/>
            </a:xfrm>
            <a:prstGeom prst="donut">
              <a:avLst>
                <a:gd name="adj" fmla="val 577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甜甜圈 4">
              <a:extLst>
                <a:ext uri="{FF2B5EF4-FFF2-40B4-BE49-F238E27FC236}">
                  <a16:creationId xmlns:a16="http://schemas.microsoft.com/office/drawing/2014/main" id="{291A1E42-A70C-5F4D-8DC2-7F07118E2B56}"/>
                </a:ext>
              </a:extLst>
            </p:cNvPr>
            <p:cNvSpPr/>
            <p:nvPr/>
          </p:nvSpPr>
          <p:spPr>
            <a:xfrm>
              <a:off x="1761067" y="1817512"/>
              <a:ext cx="614477" cy="609600"/>
            </a:xfrm>
            <a:prstGeom prst="donut">
              <a:avLst>
                <a:gd name="adj" fmla="val 577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甜甜圈 9">
              <a:extLst>
                <a:ext uri="{FF2B5EF4-FFF2-40B4-BE49-F238E27FC236}">
                  <a16:creationId xmlns:a16="http://schemas.microsoft.com/office/drawing/2014/main" id="{0132A27E-6AE6-9240-90DE-29CB965962AC}"/>
                </a:ext>
              </a:extLst>
            </p:cNvPr>
            <p:cNvSpPr/>
            <p:nvPr/>
          </p:nvSpPr>
          <p:spPr>
            <a:xfrm>
              <a:off x="1761067" y="2551290"/>
              <a:ext cx="614477" cy="609600"/>
            </a:xfrm>
            <a:prstGeom prst="donut">
              <a:avLst>
                <a:gd name="adj" fmla="val 577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3EB71202-08C1-1C48-B0F2-66EA0AA84E77}"/>
                </a:ext>
              </a:extLst>
            </p:cNvPr>
            <p:cNvGrpSpPr/>
            <p:nvPr/>
          </p:nvGrpSpPr>
          <p:grpSpPr>
            <a:xfrm>
              <a:off x="2068305" y="3302000"/>
              <a:ext cx="0" cy="304800"/>
              <a:chOff x="2202168" y="3429000"/>
              <a:chExt cx="0" cy="304800"/>
            </a:xfrm>
          </p:grpSpPr>
          <p:cxnSp>
            <p:nvCxnSpPr>
              <p:cNvPr id="12" name="直線接點 11">
                <a:extLst>
                  <a:ext uri="{FF2B5EF4-FFF2-40B4-BE49-F238E27FC236}">
                    <a16:creationId xmlns:a16="http://schemas.microsoft.com/office/drawing/2014/main" id="{5B198D71-B81B-B740-ACE4-9FC2AAB865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2168" y="3429000"/>
                <a:ext cx="0" cy="127000"/>
              </a:xfrm>
              <a:prstGeom prst="line">
                <a:avLst/>
              </a:prstGeom>
              <a:ln w="1174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EFDA830D-F458-794D-8275-F5A9F18F7C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2168" y="3606800"/>
                <a:ext cx="0" cy="127000"/>
              </a:xfrm>
              <a:prstGeom prst="line">
                <a:avLst/>
              </a:prstGeom>
              <a:ln w="1174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8AFD2228-50DB-DD46-9E1B-0A1BA00B725D}"/>
              </a:ext>
            </a:extLst>
          </p:cNvPr>
          <p:cNvGrpSpPr/>
          <p:nvPr/>
        </p:nvGrpSpPr>
        <p:grpSpPr>
          <a:xfrm>
            <a:off x="11135781" y="2061613"/>
            <a:ext cx="614477" cy="2523066"/>
            <a:chOff x="3685823" y="1082323"/>
            <a:chExt cx="614477" cy="2523066"/>
          </a:xfrm>
        </p:grpSpPr>
        <p:sp>
          <p:nvSpPr>
            <p:cNvPr id="23" name="甜甜圈 22">
              <a:extLst>
                <a:ext uri="{FF2B5EF4-FFF2-40B4-BE49-F238E27FC236}">
                  <a16:creationId xmlns:a16="http://schemas.microsoft.com/office/drawing/2014/main" id="{FD3175AC-88F9-7448-9E9F-80DDA6FF4FE3}"/>
                </a:ext>
              </a:extLst>
            </p:cNvPr>
            <p:cNvSpPr/>
            <p:nvPr/>
          </p:nvSpPr>
          <p:spPr>
            <a:xfrm>
              <a:off x="3685823" y="1082323"/>
              <a:ext cx="614477" cy="609600"/>
            </a:xfrm>
            <a:prstGeom prst="donut">
              <a:avLst>
                <a:gd name="adj" fmla="val 577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甜甜圈 23">
              <a:extLst>
                <a:ext uri="{FF2B5EF4-FFF2-40B4-BE49-F238E27FC236}">
                  <a16:creationId xmlns:a16="http://schemas.microsoft.com/office/drawing/2014/main" id="{B392FD3B-DC6A-FE4A-9EE5-03BE7C893202}"/>
                </a:ext>
              </a:extLst>
            </p:cNvPr>
            <p:cNvSpPr/>
            <p:nvPr/>
          </p:nvSpPr>
          <p:spPr>
            <a:xfrm>
              <a:off x="3685823" y="1816101"/>
              <a:ext cx="614477" cy="609600"/>
            </a:xfrm>
            <a:prstGeom prst="donut">
              <a:avLst>
                <a:gd name="adj" fmla="val 577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甜甜圈 24">
              <a:extLst>
                <a:ext uri="{FF2B5EF4-FFF2-40B4-BE49-F238E27FC236}">
                  <a16:creationId xmlns:a16="http://schemas.microsoft.com/office/drawing/2014/main" id="{74E39646-4E5A-ED44-8CA4-C4EA304E720F}"/>
                </a:ext>
              </a:extLst>
            </p:cNvPr>
            <p:cNvSpPr/>
            <p:nvPr/>
          </p:nvSpPr>
          <p:spPr>
            <a:xfrm>
              <a:off x="3685823" y="2549879"/>
              <a:ext cx="614477" cy="609600"/>
            </a:xfrm>
            <a:prstGeom prst="donut">
              <a:avLst>
                <a:gd name="adj" fmla="val 577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3ED3D025-5EB9-FC48-9F91-594048BFFF6E}"/>
                </a:ext>
              </a:extLst>
            </p:cNvPr>
            <p:cNvGrpSpPr/>
            <p:nvPr/>
          </p:nvGrpSpPr>
          <p:grpSpPr>
            <a:xfrm>
              <a:off x="3993061" y="3300589"/>
              <a:ext cx="0" cy="304800"/>
              <a:chOff x="2202168" y="3429000"/>
              <a:chExt cx="0" cy="304800"/>
            </a:xfrm>
          </p:grpSpPr>
          <p:cxnSp>
            <p:nvCxnSpPr>
              <p:cNvPr id="27" name="直線接點 26">
                <a:extLst>
                  <a:ext uri="{FF2B5EF4-FFF2-40B4-BE49-F238E27FC236}">
                    <a16:creationId xmlns:a16="http://schemas.microsoft.com/office/drawing/2014/main" id="{9191126A-B964-8448-BD59-90CEECEE0C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2168" y="3429000"/>
                <a:ext cx="0" cy="127000"/>
              </a:xfrm>
              <a:prstGeom prst="line">
                <a:avLst/>
              </a:prstGeom>
              <a:ln w="1174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接點 27">
                <a:extLst>
                  <a:ext uri="{FF2B5EF4-FFF2-40B4-BE49-F238E27FC236}">
                    <a16:creationId xmlns:a16="http://schemas.microsoft.com/office/drawing/2014/main" id="{C388AB72-55DB-3F44-980B-3D55AC0B2B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2168" y="3606800"/>
                <a:ext cx="0" cy="127000"/>
              </a:xfrm>
              <a:prstGeom prst="line">
                <a:avLst/>
              </a:prstGeom>
              <a:ln w="1174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655EF538-AB0B-FD4D-AB8A-49B9566BE4D5}"/>
              </a:ext>
            </a:extLst>
          </p:cNvPr>
          <p:cNvGrpSpPr/>
          <p:nvPr/>
        </p:nvGrpSpPr>
        <p:grpSpPr>
          <a:xfrm>
            <a:off x="8767554" y="2061613"/>
            <a:ext cx="614477" cy="2523066"/>
            <a:chOff x="8771467" y="1387123"/>
            <a:chExt cx="614477" cy="2523066"/>
          </a:xfrm>
        </p:grpSpPr>
        <p:sp>
          <p:nvSpPr>
            <p:cNvPr id="30" name="甜甜圈 29">
              <a:extLst>
                <a:ext uri="{FF2B5EF4-FFF2-40B4-BE49-F238E27FC236}">
                  <a16:creationId xmlns:a16="http://schemas.microsoft.com/office/drawing/2014/main" id="{E63DFCB2-0D20-B74B-A245-32EC477E66DC}"/>
                </a:ext>
              </a:extLst>
            </p:cNvPr>
            <p:cNvSpPr/>
            <p:nvPr/>
          </p:nvSpPr>
          <p:spPr>
            <a:xfrm>
              <a:off x="8771467" y="1387123"/>
              <a:ext cx="614477" cy="609600"/>
            </a:xfrm>
            <a:prstGeom prst="donut">
              <a:avLst>
                <a:gd name="adj" fmla="val 577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甜甜圈 30">
              <a:extLst>
                <a:ext uri="{FF2B5EF4-FFF2-40B4-BE49-F238E27FC236}">
                  <a16:creationId xmlns:a16="http://schemas.microsoft.com/office/drawing/2014/main" id="{12D919D1-B1BC-3D43-A128-7C76E54101C6}"/>
                </a:ext>
              </a:extLst>
            </p:cNvPr>
            <p:cNvSpPr/>
            <p:nvPr/>
          </p:nvSpPr>
          <p:spPr>
            <a:xfrm>
              <a:off x="8771467" y="2120901"/>
              <a:ext cx="614477" cy="609600"/>
            </a:xfrm>
            <a:prstGeom prst="donut">
              <a:avLst>
                <a:gd name="adj" fmla="val 577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甜甜圈 31">
              <a:extLst>
                <a:ext uri="{FF2B5EF4-FFF2-40B4-BE49-F238E27FC236}">
                  <a16:creationId xmlns:a16="http://schemas.microsoft.com/office/drawing/2014/main" id="{6B94E30D-B5F5-574D-A1BA-9AE3F36E3DAD}"/>
                </a:ext>
              </a:extLst>
            </p:cNvPr>
            <p:cNvSpPr/>
            <p:nvPr/>
          </p:nvSpPr>
          <p:spPr>
            <a:xfrm>
              <a:off x="8771467" y="2854679"/>
              <a:ext cx="614477" cy="609600"/>
            </a:xfrm>
            <a:prstGeom prst="donut">
              <a:avLst>
                <a:gd name="adj" fmla="val 577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C689D58F-20A2-2D42-A81B-EA9F364E1043}"/>
                </a:ext>
              </a:extLst>
            </p:cNvPr>
            <p:cNvGrpSpPr/>
            <p:nvPr/>
          </p:nvGrpSpPr>
          <p:grpSpPr>
            <a:xfrm>
              <a:off x="9078705" y="3605389"/>
              <a:ext cx="0" cy="304800"/>
              <a:chOff x="2202168" y="3429000"/>
              <a:chExt cx="0" cy="304800"/>
            </a:xfrm>
          </p:grpSpPr>
          <p:cxnSp>
            <p:nvCxnSpPr>
              <p:cNvPr id="34" name="直線接點 33">
                <a:extLst>
                  <a:ext uri="{FF2B5EF4-FFF2-40B4-BE49-F238E27FC236}">
                    <a16:creationId xmlns:a16="http://schemas.microsoft.com/office/drawing/2014/main" id="{55EF2854-0676-A94B-B986-51AA92A0AE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2168" y="3429000"/>
                <a:ext cx="0" cy="127000"/>
              </a:xfrm>
              <a:prstGeom prst="line">
                <a:avLst/>
              </a:prstGeom>
              <a:ln w="1174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>
                <a:extLst>
                  <a:ext uri="{FF2B5EF4-FFF2-40B4-BE49-F238E27FC236}">
                    <a16:creationId xmlns:a16="http://schemas.microsoft.com/office/drawing/2014/main" id="{0DD308A1-16FF-EF4C-8795-728FFAE68A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2168" y="3606800"/>
                <a:ext cx="0" cy="127000"/>
              </a:xfrm>
              <a:prstGeom prst="line">
                <a:avLst/>
              </a:prstGeom>
              <a:ln w="1174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9036CB5E-79E7-3C4B-B2D2-A9CCDA16DED8}"/>
              </a:ext>
            </a:extLst>
          </p:cNvPr>
          <p:cNvGrpSpPr/>
          <p:nvPr/>
        </p:nvGrpSpPr>
        <p:grpSpPr>
          <a:xfrm>
            <a:off x="479070" y="2061613"/>
            <a:ext cx="614477" cy="2523066"/>
            <a:chOff x="1761067" y="1083734"/>
            <a:chExt cx="614477" cy="2523066"/>
          </a:xfrm>
        </p:grpSpPr>
        <p:sp>
          <p:nvSpPr>
            <p:cNvPr id="40" name="甜甜圈 39">
              <a:extLst>
                <a:ext uri="{FF2B5EF4-FFF2-40B4-BE49-F238E27FC236}">
                  <a16:creationId xmlns:a16="http://schemas.microsoft.com/office/drawing/2014/main" id="{46B7DDB7-F796-F344-B721-85E314D4AF98}"/>
                </a:ext>
              </a:extLst>
            </p:cNvPr>
            <p:cNvSpPr/>
            <p:nvPr/>
          </p:nvSpPr>
          <p:spPr>
            <a:xfrm>
              <a:off x="1761067" y="1083734"/>
              <a:ext cx="614477" cy="609600"/>
            </a:xfrm>
            <a:prstGeom prst="donut">
              <a:avLst>
                <a:gd name="adj" fmla="val 577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甜甜圈 40">
              <a:extLst>
                <a:ext uri="{FF2B5EF4-FFF2-40B4-BE49-F238E27FC236}">
                  <a16:creationId xmlns:a16="http://schemas.microsoft.com/office/drawing/2014/main" id="{31BFD40B-F26A-BD45-83F1-CF19F57B78D5}"/>
                </a:ext>
              </a:extLst>
            </p:cNvPr>
            <p:cNvSpPr/>
            <p:nvPr/>
          </p:nvSpPr>
          <p:spPr>
            <a:xfrm>
              <a:off x="1761067" y="1817512"/>
              <a:ext cx="614477" cy="609600"/>
            </a:xfrm>
            <a:prstGeom prst="donut">
              <a:avLst>
                <a:gd name="adj" fmla="val 577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甜甜圈 41">
              <a:extLst>
                <a:ext uri="{FF2B5EF4-FFF2-40B4-BE49-F238E27FC236}">
                  <a16:creationId xmlns:a16="http://schemas.microsoft.com/office/drawing/2014/main" id="{AB1DE5A0-33C6-F04C-95CC-5AEFE75D6A13}"/>
                </a:ext>
              </a:extLst>
            </p:cNvPr>
            <p:cNvSpPr/>
            <p:nvPr/>
          </p:nvSpPr>
          <p:spPr>
            <a:xfrm>
              <a:off x="1761067" y="2551290"/>
              <a:ext cx="614477" cy="609600"/>
            </a:xfrm>
            <a:prstGeom prst="donut">
              <a:avLst>
                <a:gd name="adj" fmla="val 577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2879C0B3-3BE1-6448-93AC-6FF43E6E5748}"/>
                </a:ext>
              </a:extLst>
            </p:cNvPr>
            <p:cNvGrpSpPr/>
            <p:nvPr/>
          </p:nvGrpSpPr>
          <p:grpSpPr>
            <a:xfrm>
              <a:off x="2068305" y="3302000"/>
              <a:ext cx="0" cy="304800"/>
              <a:chOff x="2202168" y="3429000"/>
              <a:chExt cx="0" cy="304800"/>
            </a:xfrm>
          </p:grpSpPr>
          <p:cxnSp>
            <p:nvCxnSpPr>
              <p:cNvPr id="44" name="直線接點 43">
                <a:extLst>
                  <a:ext uri="{FF2B5EF4-FFF2-40B4-BE49-F238E27FC236}">
                    <a16:creationId xmlns:a16="http://schemas.microsoft.com/office/drawing/2014/main" id="{0E0C8629-571A-7A4E-AFEF-3BB54B993E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2168" y="3429000"/>
                <a:ext cx="0" cy="127000"/>
              </a:xfrm>
              <a:prstGeom prst="line">
                <a:avLst/>
              </a:prstGeom>
              <a:ln w="1174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>
                <a:extLst>
                  <a:ext uri="{FF2B5EF4-FFF2-40B4-BE49-F238E27FC236}">
                    <a16:creationId xmlns:a16="http://schemas.microsoft.com/office/drawing/2014/main" id="{83BA803F-13AF-DF42-B117-75D139C471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2168" y="3606800"/>
                <a:ext cx="0" cy="127000"/>
              </a:xfrm>
              <a:prstGeom prst="line">
                <a:avLst/>
              </a:prstGeom>
              <a:ln w="1174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225ECEE5-C40C-4846-A63D-04A9EC47A219}"/>
              </a:ext>
            </a:extLst>
          </p:cNvPr>
          <p:cNvSpPr txBox="1"/>
          <p:nvPr/>
        </p:nvSpPr>
        <p:spPr>
          <a:xfrm>
            <a:off x="405434" y="1616784"/>
            <a:ext cx="761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50" name="直線箭頭接點 49">
            <a:extLst>
              <a:ext uri="{FF2B5EF4-FFF2-40B4-BE49-F238E27FC236}">
                <a16:creationId xmlns:a16="http://schemas.microsoft.com/office/drawing/2014/main" id="{9EA53B37-858A-C449-B720-076744DFCFDE}"/>
              </a:ext>
            </a:extLst>
          </p:cNvPr>
          <p:cNvCxnSpPr>
            <a:cxnSpLocks/>
            <a:stCxn id="41" idx="6"/>
            <a:endCxn id="4" idx="2"/>
          </p:cNvCxnSpPr>
          <p:nvPr/>
        </p:nvCxnSpPr>
        <p:spPr>
          <a:xfrm flipV="1">
            <a:off x="1093547" y="2366413"/>
            <a:ext cx="686184" cy="7337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箭頭接點 52">
            <a:extLst>
              <a:ext uri="{FF2B5EF4-FFF2-40B4-BE49-F238E27FC236}">
                <a16:creationId xmlns:a16="http://schemas.microsoft.com/office/drawing/2014/main" id="{1E40EAC5-8C18-8140-8EE4-CC70C0CE4F01}"/>
              </a:ext>
            </a:extLst>
          </p:cNvPr>
          <p:cNvCxnSpPr>
            <a:cxnSpLocks/>
            <a:stCxn id="42" idx="7"/>
            <a:endCxn id="4" idx="2"/>
          </p:cNvCxnSpPr>
          <p:nvPr/>
        </p:nvCxnSpPr>
        <p:spPr>
          <a:xfrm flipV="1">
            <a:off x="1003559" y="2366413"/>
            <a:ext cx="776172" cy="12520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箭頭接點 56">
            <a:extLst>
              <a:ext uri="{FF2B5EF4-FFF2-40B4-BE49-F238E27FC236}">
                <a16:creationId xmlns:a16="http://schemas.microsoft.com/office/drawing/2014/main" id="{FA9856CD-0E1E-F141-A699-FC160258EE9A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1102013" y="3100191"/>
            <a:ext cx="677718" cy="635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箭頭接點 60">
            <a:extLst>
              <a:ext uri="{FF2B5EF4-FFF2-40B4-BE49-F238E27FC236}">
                <a16:creationId xmlns:a16="http://schemas.microsoft.com/office/drawing/2014/main" id="{8121B960-EEAB-3F44-A02C-B9E0D60C23CB}"/>
              </a:ext>
            </a:extLst>
          </p:cNvPr>
          <p:cNvCxnSpPr>
            <a:cxnSpLocks/>
            <a:stCxn id="42" idx="6"/>
            <a:endCxn id="10" idx="2"/>
          </p:cNvCxnSpPr>
          <p:nvPr/>
        </p:nvCxnSpPr>
        <p:spPr>
          <a:xfrm>
            <a:off x="1093547" y="3833969"/>
            <a:ext cx="68618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5FFF5551-7767-8A42-95E8-52154048F177}"/>
              </a:ext>
            </a:extLst>
          </p:cNvPr>
          <p:cNvCxnSpPr>
            <a:cxnSpLocks/>
            <a:stCxn id="40" idx="6"/>
            <a:endCxn id="4" idx="2"/>
          </p:cNvCxnSpPr>
          <p:nvPr/>
        </p:nvCxnSpPr>
        <p:spPr>
          <a:xfrm>
            <a:off x="1093547" y="2366413"/>
            <a:ext cx="68618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箭頭接點 68">
            <a:extLst>
              <a:ext uri="{FF2B5EF4-FFF2-40B4-BE49-F238E27FC236}">
                <a16:creationId xmlns:a16="http://schemas.microsoft.com/office/drawing/2014/main" id="{EF0627A7-7CC1-9E42-987D-FE2029857FE9}"/>
              </a:ext>
            </a:extLst>
          </p:cNvPr>
          <p:cNvCxnSpPr>
            <a:cxnSpLocks/>
            <a:stCxn id="40" idx="6"/>
            <a:endCxn id="5" idx="2"/>
          </p:cNvCxnSpPr>
          <p:nvPr/>
        </p:nvCxnSpPr>
        <p:spPr>
          <a:xfrm>
            <a:off x="1093547" y="2366413"/>
            <a:ext cx="686184" cy="7337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箭頭接點 71">
            <a:extLst>
              <a:ext uri="{FF2B5EF4-FFF2-40B4-BE49-F238E27FC236}">
                <a16:creationId xmlns:a16="http://schemas.microsoft.com/office/drawing/2014/main" id="{998357D2-4A02-7B4A-B2FE-84EEE7B7A465}"/>
              </a:ext>
            </a:extLst>
          </p:cNvPr>
          <p:cNvCxnSpPr>
            <a:cxnSpLocks/>
            <a:stCxn id="40" idx="5"/>
            <a:endCxn id="10" idx="2"/>
          </p:cNvCxnSpPr>
          <p:nvPr/>
        </p:nvCxnSpPr>
        <p:spPr>
          <a:xfrm>
            <a:off x="1003559" y="2581939"/>
            <a:ext cx="776172" cy="12520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箭頭接點 74">
            <a:extLst>
              <a:ext uri="{FF2B5EF4-FFF2-40B4-BE49-F238E27FC236}">
                <a16:creationId xmlns:a16="http://schemas.microsoft.com/office/drawing/2014/main" id="{ABB1FF55-2BDA-1D41-8B97-470CB02454C5}"/>
              </a:ext>
            </a:extLst>
          </p:cNvPr>
          <p:cNvCxnSpPr>
            <a:cxnSpLocks/>
            <a:stCxn id="41" idx="6"/>
            <a:endCxn id="5" idx="2"/>
          </p:cNvCxnSpPr>
          <p:nvPr/>
        </p:nvCxnSpPr>
        <p:spPr>
          <a:xfrm>
            <a:off x="1093547" y="3100191"/>
            <a:ext cx="68618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箭頭接點 77">
            <a:extLst>
              <a:ext uri="{FF2B5EF4-FFF2-40B4-BE49-F238E27FC236}">
                <a16:creationId xmlns:a16="http://schemas.microsoft.com/office/drawing/2014/main" id="{1EBE08BE-7A8E-3949-87C2-EEDC42B67145}"/>
              </a:ext>
            </a:extLst>
          </p:cNvPr>
          <p:cNvCxnSpPr>
            <a:cxnSpLocks/>
            <a:stCxn id="41" idx="6"/>
            <a:endCxn id="10" idx="2"/>
          </p:cNvCxnSpPr>
          <p:nvPr/>
        </p:nvCxnSpPr>
        <p:spPr>
          <a:xfrm>
            <a:off x="1093547" y="3100191"/>
            <a:ext cx="686184" cy="7337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箭頭接點 81">
            <a:extLst>
              <a:ext uri="{FF2B5EF4-FFF2-40B4-BE49-F238E27FC236}">
                <a16:creationId xmlns:a16="http://schemas.microsoft.com/office/drawing/2014/main" id="{8A8FA354-67EF-D14D-9D41-F0F9B3A55880}"/>
              </a:ext>
            </a:extLst>
          </p:cNvPr>
          <p:cNvCxnSpPr>
            <a:cxnSpLocks/>
          </p:cNvCxnSpPr>
          <p:nvPr/>
        </p:nvCxnSpPr>
        <p:spPr>
          <a:xfrm flipV="1">
            <a:off x="8081370" y="2359358"/>
            <a:ext cx="686184" cy="7267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箭頭接點 82">
            <a:extLst>
              <a:ext uri="{FF2B5EF4-FFF2-40B4-BE49-F238E27FC236}">
                <a16:creationId xmlns:a16="http://schemas.microsoft.com/office/drawing/2014/main" id="{299BBA86-AA57-7E40-88ED-13D6499C9AEB}"/>
              </a:ext>
            </a:extLst>
          </p:cNvPr>
          <p:cNvCxnSpPr>
            <a:cxnSpLocks/>
          </p:cNvCxnSpPr>
          <p:nvPr/>
        </p:nvCxnSpPr>
        <p:spPr>
          <a:xfrm flipV="1">
            <a:off x="7991382" y="2359358"/>
            <a:ext cx="776172" cy="12449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箭頭接點 83">
            <a:extLst>
              <a:ext uri="{FF2B5EF4-FFF2-40B4-BE49-F238E27FC236}">
                <a16:creationId xmlns:a16="http://schemas.microsoft.com/office/drawing/2014/main" id="{83D42EBE-4C33-704A-AE73-C29D102DC49F}"/>
              </a:ext>
            </a:extLst>
          </p:cNvPr>
          <p:cNvCxnSpPr>
            <a:cxnSpLocks/>
          </p:cNvCxnSpPr>
          <p:nvPr/>
        </p:nvCxnSpPr>
        <p:spPr>
          <a:xfrm flipV="1">
            <a:off x="8089836" y="3093136"/>
            <a:ext cx="677718" cy="6353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箭頭接點 84">
            <a:extLst>
              <a:ext uri="{FF2B5EF4-FFF2-40B4-BE49-F238E27FC236}">
                <a16:creationId xmlns:a16="http://schemas.microsoft.com/office/drawing/2014/main" id="{C57E42A4-A26A-8C41-9688-EE2EAB049C6D}"/>
              </a:ext>
            </a:extLst>
          </p:cNvPr>
          <p:cNvCxnSpPr>
            <a:cxnSpLocks/>
          </p:cNvCxnSpPr>
          <p:nvPr/>
        </p:nvCxnSpPr>
        <p:spPr>
          <a:xfrm>
            <a:off x="8081370" y="3819859"/>
            <a:ext cx="686184" cy="70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箭頭接點 85">
            <a:extLst>
              <a:ext uri="{FF2B5EF4-FFF2-40B4-BE49-F238E27FC236}">
                <a16:creationId xmlns:a16="http://schemas.microsoft.com/office/drawing/2014/main" id="{5A817148-96AE-6240-AE92-65FCDF373EAB}"/>
              </a:ext>
            </a:extLst>
          </p:cNvPr>
          <p:cNvCxnSpPr>
            <a:cxnSpLocks/>
          </p:cNvCxnSpPr>
          <p:nvPr/>
        </p:nvCxnSpPr>
        <p:spPr>
          <a:xfrm>
            <a:off x="8081370" y="2352303"/>
            <a:ext cx="686184" cy="70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箭頭接點 86">
            <a:extLst>
              <a:ext uri="{FF2B5EF4-FFF2-40B4-BE49-F238E27FC236}">
                <a16:creationId xmlns:a16="http://schemas.microsoft.com/office/drawing/2014/main" id="{69230395-E36A-A14C-8FF8-84F850CAE65D}"/>
              </a:ext>
            </a:extLst>
          </p:cNvPr>
          <p:cNvCxnSpPr>
            <a:cxnSpLocks/>
          </p:cNvCxnSpPr>
          <p:nvPr/>
        </p:nvCxnSpPr>
        <p:spPr>
          <a:xfrm>
            <a:off x="8081370" y="2352303"/>
            <a:ext cx="686184" cy="7408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箭頭接點 87">
            <a:extLst>
              <a:ext uri="{FF2B5EF4-FFF2-40B4-BE49-F238E27FC236}">
                <a16:creationId xmlns:a16="http://schemas.microsoft.com/office/drawing/2014/main" id="{F767837E-573F-9C4F-8ECF-E558882B7F8D}"/>
              </a:ext>
            </a:extLst>
          </p:cNvPr>
          <p:cNvCxnSpPr>
            <a:cxnSpLocks/>
          </p:cNvCxnSpPr>
          <p:nvPr/>
        </p:nvCxnSpPr>
        <p:spPr>
          <a:xfrm>
            <a:off x="7991382" y="2567829"/>
            <a:ext cx="776172" cy="12590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箭頭接點 88">
            <a:extLst>
              <a:ext uri="{FF2B5EF4-FFF2-40B4-BE49-F238E27FC236}">
                <a16:creationId xmlns:a16="http://schemas.microsoft.com/office/drawing/2014/main" id="{6D403144-9309-984F-ACAB-2DA531A62A58}"/>
              </a:ext>
            </a:extLst>
          </p:cNvPr>
          <p:cNvCxnSpPr>
            <a:cxnSpLocks/>
          </p:cNvCxnSpPr>
          <p:nvPr/>
        </p:nvCxnSpPr>
        <p:spPr>
          <a:xfrm>
            <a:off x="8081370" y="3086081"/>
            <a:ext cx="686184" cy="70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箭頭接點 89">
            <a:extLst>
              <a:ext uri="{FF2B5EF4-FFF2-40B4-BE49-F238E27FC236}">
                <a16:creationId xmlns:a16="http://schemas.microsoft.com/office/drawing/2014/main" id="{36778F73-D7DA-1D49-8E1C-8DD145B7CEA9}"/>
              </a:ext>
            </a:extLst>
          </p:cNvPr>
          <p:cNvCxnSpPr>
            <a:cxnSpLocks/>
          </p:cNvCxnSpPr>
          <p:nvPr/>
        </p:nvCxnSpPr>
        <p:spPr>
          <a:xfrm>
            <a:off x="8081370" y="3086081"/>
            <a:ext cx="686184" cy="7408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群組 90">
            <a:extLst>
              <a:ext uri="{FF2B5EF4-FFF2-40B4-BE49-F238E27FC236}">
                <a16:creationId xmlns:a16="http://schemas.microsoft.com/office/drawing/2014/main" id="{380A6586-9D53-834B-B711-4D7B510A185B}"/>
              </a:ext>
            </a:extLst>
          </p:cNvPr>
          <p:cNvGrpSpPr/>
          <p:nvPr/>
        </p:nvGrpSpPr>
        <p:grpSpPr>
          <a:xfrm>
            <a:off x="7457753" y="2061613"/>
            <a:ext cx="614477" cy="2523066"/>
            <a:chOff x="3685823" y="1082323"/>
            <a:chExt cx="614477" cy="2523066"/>
          </a:xfrm>
        </p:grpSpPr>
        <p:sp>
          <p:nvSpPr>
            <p:cNvPr id="92" name="甜甜圈 91">
              <a:extLst>
                <a:ext uri="{FF2B5EF4-FFF2-40B4-BE49-F238E27FC236}">
                  <a16:creationId xmlns:a16="http://schemas.microsoft.com/office/drawing/2014/main" id="{BBD79150-E3AA-5C46-9EA0-B03FBBDD5640}"/>
                </a:ext>
              </a:extLst>
            </p:cNvPr>
            <p:cNvSpPr/>
            <p:nvPr/>
          </p:nvSpPr>
          <p:spPr>
            <a:xfrm>
              <a:off x="3685823" y="1082323"/>
              <a:ext cx="614477" cy="609600"/>
            </a:xfrm>
            <a:prstGeom prst="donut">
              <a:avLst>
                <a:gd name="adj" fmla="val 577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93" name="甜甜圈 92">
              <a:extLst>
                <a:ext uri="{FF2B5EF4-FFF2-40B4-BE49-F238E27FC236}">
                  <a16:creationId xmlns:a16="http://schemas.microsoft.com/office/drawing/2014/main" id="{71060CB3-77F0-D046-B5EA-9BB7C53E77E4}"/>
                </a:ext>
              </a:extLst>
            </p:cNvPr>
            <p:cNvSpPr/>
            <p:nvPr/>
          </p:nvSpPr>
          <p:spPr>
            <a:xfrm>
              <a:off x="3685823" y="1816101"/>
              <a:ext cx="614477" cy="609600"/>
            </a:xfrm>
            <a:prstGeom prst="donut">
              <a:avLst>
                <a:gd name="adj" fmla="val 577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94" name="甜甜圈 93">
              <a:extLst>
                <a:ext uri="{FF2B5EF4-FFF2-40B4-BE49-F238E27FC236}">
                  <a16:creationId xmlns:a16="http://schemas.microsoft.com/office/drawing/2014/main" id="{11A6F8E3-95BF-064B-8422-4D0733734811}"/>
                </a:ext>
              </a:extLst>
            </p:cNvPr>
            <p:cNvSpPr/>
            <p:nvPr/>
          </p:nvSpPr>
          <p:spPr>
            <a:xfrm>
              <a:off x="3685823" y="2549879"/>
              <a:ext cx="614477" cy="609600"/>
            </a:xfrm>
            <a:prstGeom prst="donut">
              <a:avLst>
                <a:gd name="adj" fmla="val 577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grpSp>
          <p:nvGrpSpPr>
            <p:cNvPr id="95" name="群組 94">
              <a:extLst>
                <a:ext uri="{FF2B5EF4-FFF2-40B4-BE49-F238E27FC236}">
                  <a16:creationId xmlns:a16="http://schemas.microsoft.com/office/drawing/2014/main" id="{D3A3BDAF-F951-2E46-A5B3-C9A979B15B8B}"/>
                </a:ext>
              </a:extLst>
            </p:cNvPr>
            <p:cNvGrpSpPr/>
            <p:nvPr/>
          </p:nvGrpSpPr>
          <p:grpSpPr>
            <a:xfrm>
              <a:off x="3993061" y="3300589"/>
              <a:ext cx="0" cy="304800"/>
              <a:chOff x="2202168" y="3429000"/>
              <a:chExt cx="0" cy="304800"/>
            </a:xfrm>
          </p:grpSpPr>
          <p:cxnSp>
            <p:nvCxnSpPr>
              <p:cNvPr id="96" name="直線接點 95">
                <a:extLst>
                  <a:ext uri="{FF2B5EF4-FFF2-40B4-BE49-F238E27FC236}">
                    <a16:creationId xmlns:a16="http://schemas.microsoft.com/office/drawing/2014/main" id="{58497DB4-4621-DC47-8403-2492347767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2168" y="3429000"/>
                <a:ext cx="0" cy="127000"/>
              </a:xfrm>
              <a:prstGeom prst="line">
                <a:avLst/>
              </a:prstGeom>
              <a:ln w="1174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線接點 96">
                <a:extLst>
                  <a:ext uri="{FF2B5EF4-FFF2-40B4-BE49-F238E27FC236}">
                    <a16:creationId xmlns:a16="http://schemas.microsoft.com/office/drawing/2014/main" id="{DED151CE-79D6-684F-B626-4EB47F97C3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2168" y="3606800"/>
                <a:ext cx="0" cy="127000"/>
              </a:xfrm>
              <a:prstGeom prst="line">
                <a:avLst/>
              </a:prstGeom>
              <a:ln w="1174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3" name="群組 102">
            <a:extLst>
              <a:ext uri="{FF2B5EF4-FFF2-40B4-BE49-F238E27FC236}">
                <a16:creationId xmlns:a16="http://schemas.microsoft.com/office/drawing/2014/main" id="{D27E1BDE-61AB-3F47-A56A-4E26E058D2BB}"/>
              </a:ext>
            </a:extLst>
          </p:cNvPr>
          <p:cNvGrpSpPr/>
          <p:nvPr/>
        </p:nvGrpSpPr>
        <p:grpSpPr>
          <a:xfrm>
            <a:off x="9934282" y="3197371"/>
            <a:ext cx="587022" cy="127000"/>
            <a:chOff x="9693950" y="2374902"/>
            <a:chExt cx="587022" cy="127000"/>
          </a:xfrm>
        </p:grpSpPr>
        <p:cxnSp>
          <p:nvCxnSpPr>
            <p:cNvPr id="99" name="直線接點 98">
              <a:extLst>
                <a:ext uri="{FF2B5EF4-FFF2-40B4-BE49-F238E27FC236}">
                  <a16:creationId xmlns:a16="http://schemas.microsoft.com/office/drawing/2014/main" id="{8F3319B6-DE62-9444-8DBC-6CD1265DD526}"/>
                </a:ext>
              </a:extLst>
            </p:cNvPr>
            <p:cNvCxnSpPr>
              <a:cxnSpLocks/>
            </p:cNvCxnSpPr>
            <p:nvPr/>
          </p:nvCxnSpPr>
          <p:spPr>
            <a:xfrm>
              <a:off x="9693950" y="2374902"/>
              <a:ext cx="0" cy="127000"/>
            </a:xfrm>
            <a:prstGeom prst="line">
              <a:avLst/>
            </a:prstGeom>
            <a:ln w="1174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接點 99">
              <a:extLst>
                <a:ext uri="{FF2B5EF4-FFF2-40B4-BE49-F238E27FC236}">
                  <a16:creationId xmlns:a16="http://schemas.microsoft.com/office/drawing/2014/main" id="{4337163B-8AF0-A54E-9BBF-5642EF5490E8}"/>
                </a:ext>
              </a:extLst>
            </p:cNvPr>
            <p:cNvCxnSpPr>
              <a:cxnSpLocks/>
            </p:cNvCxnSpPr>
            <p:nvPr/>
          </p:nvCxnSpPr>
          <p:spPr>
            <a:xfrm>
              <a:off x="9931016" y="2374902"/>
              <a:ext cx="0" cy="127000"/>
            </a:xfrm>
            <a:prstGeom prst="line">
              <a:avLst/>
            </a:prstGeom>
            <a:ln w="1174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接點 101">
              <a:extLst>
                <a:ext uri="{FF2B5EF4-FFF2-40B4-BE49-F238E27FC236}">
                  <a16:creationId xmlns:a16="http://schemas.microsoft.com/office/drawing/2014/main" id="{AE213D6C-5931-EA4C-AFFD-45C3D57A1E2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0972" y="2374902"/>
              <a:ext cx="0" cy="127000"/>
            </a:xfrm>
            <a:prstGeom prst="line">
              <a:avLst/>
            </a:prstGeom>
            <a:ln w="1174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AC205A76-8B51-434D-BF08-7DBA88808891}"/>
              </a:ext>
            </a:extLst>
          </p:cNvPr>
          <p:cNvSpPr txBox="1"/>
          <p:nvPr/>
        </p:nvSpPr>
        <p:spPr>
          <a:xfrm>
            <a:off x="10959553" y="1616784"/>
            <a:ext cx="966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Output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08" name="直線箭頭接點 107">
            <a:extLst>
              <a:ext uri="{FF2B5EF4-FFF2-40B4-BE49-F238E27FC236}">
                <a16:creationId xmlns:a16="http://schemas.microsoft.com/office/drawing/2014/main" id="{4B381CA4-1BF4-494B-A657-98AFB53A1DE0}"/>
              </a:ext>
            </a:extLst>
          </p:cNvPr>
          <p:cNvCxnSpPr>
            <a:cxnSpLocks/>
          </p:cNvCxnSpPr>
          <p:nvPr/>
        </p:nvCxnSpPr>
        <p:spPr>
          <a:xfrm flipH="1" flipV="1">
            <a:off x="2581507" y="4017821"/>
            <a:ext cx="478701" cy="496435"/>
          </a:xfrm>
          <a:prstGeom prst="straightConnector1">
            <a:avLst/>
          </a:prstGeom>
          <a:ln w="508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框架 113">
            <a:extLst>
              <a:ext uri="{FF2B5EF4-FFF2-40B4-BE49-F238E27FC236}">
                <a16:creationId xmlns:a16="http://schemas.microsoft.com/office/drawing/2014/main" id="{34F81FD0-A6A4-C345-A02D-C2560FDAD87E}"/>
              </a:ext>
            </a:extLst>
          </p:cNvPr>
          <p:cNvSpPr/>
          <p:nvPr/>
        </p:nvSpPr>
        <p:spPr>
          <a:xfrm>
            <a:off x="2709836" y="2005169"/>
            <a:ext cx="311506" cy="2048972"/>
          </a:xfrm>
          <a:prstGeom prst="frame">
            <a:avLst>
              <a:gd name="adj1" fmla="val 4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D38978DB-811B-DA42-B49C-E6A306FD2073}"/>
              </a:ext>
            </a:extLst>
          </p:cNvPr>
          <p:cNvSpPr txBox="1"/>
          <p:nvPr/>
        </p:nvSpPr>
        <p:spPr>
          <a:xfrm>
            <a:off x="2313226" y="1616784"/>
            <a:ext cx="1104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Dropout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A7E0249B-4DB7-6247-A477-D190C64CBC20}"/>
              </a:ext>
            </a:extLst>
          </p:cNvPr>
          <p:cNvSpPr/>
          <p:nvPr/>
        </p:nvSpPr>
        <p:spPr>
          <a:xfrm>
            <a:off x="3122943" y="771298"/>
            <a:ext cx="2825838" cy="369332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" altLang="zh-TW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Moving Average Update</a:t>
            </a:r>
            <a:endParaRPr kumimoji="1" lang="zh-TW" altLang="en-US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DCBED6D2-BE2C-134D-BEC1-13BC24510730}"/>
              </a:ext>
            </a:extLst>
          </p:cNvPr>
          <p:cNvCxnSpPr>
            <a:cxnSpLocks/>
          </p:cNvCxnSpPr>
          <p:nvPr/>
        </p:nvCxnSpPr>
        <p:spPr>
          <a:xfrm flipV="1">
            <a:off x="1493160" y="1140630"/>
            <a:ext cx="1383395" cy="969676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箭頭接點 120">
            <a:extLst>
              <a:ext uri="{FF2B5EF4-FFF2-40B4-BE49-F238E27FC236}">
                <a16:creationId xmlns:a16="http://schemas.microsoft.com/office/drawing/2014/main" id="{6B9C1E00-B8DE-0544-92C2-1D0C7A656CAB}"/>
              </a:ext>
            </a:extLst>
          </p:cNvPr>
          <p:cNvCxnSpPr>
            <a:cxnSpLocks/>
          </p:cNvCxnSpPr>
          <p:nvPr/>
        </p:nvCxnSpPr>
        <p:spPr>
          <a:xfrm flipH="1" flipV="1">
            <a:off x="4080986" y="1256305"/>
            <a:ext cx="1" cy="1311525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箭頭接點 123">
            <a:extLst>
              <a:ext uri="{FF2B5EF4-FFF2-40B4-BE49-F238E27FC236}">
                <a16:creationId xmlns:a16="http://schemas.microsoft.com/office/drawing/2014/main" id="{5800BAF5-6784-2B48-8770-7ECBB4BED202}"/>
              </a:ext>
            </a:extLst>
          </p:cNvPr>
          <p:cNvCxnSpPr>
            <a:cxnSpLocks/>
          </p:cNvCxnSpPr>
          <p:nvPr/>
        </p:nvCxnSpPr>
        <p:spPr>
          <a:xfrm flipH="1">
            <a:off x="1700605" y="1247565"/>
            <a:ext cx="1227350" cy="86029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8" name="群組 147">
            <a:extLst>
              <a:ext uri="{FF2B5EF4-FFF2-40B4-BE49-F238E27FC236}">
                <a16:creationId xmlns:a16="http://schemas.microsoft.com/office/drawing/2014/main" id="{0C0A4728-4674-1847-AA1C-AE018F95D351}"/>
              </a:ext>
            </a:extLst>
          </p:cNvPr>
          <p:cNvGrpSpPr/>
          <p:nvPr/>
        </p:nvGrpSpPr>
        <p:grpSpPr>
          <a:xfrm>
            <a:off x="2428532" y="2366413"/>
            <a:ext cx="199240" cy="1467556"/>
            <a:chOff x="2565933" y="2531732"/>
            <a:chExt cx="199240" cy="1467556"/>
          </a:xfrm>
        </p:grpSpPr>
        <p:cxnSp>
          <p:nvCxnSpPr>
            <p:cNvPr id="128" name="直線箭頭接點 127">
              <a:extLst>
                <a:ext uri="{FF2B5EF4-FFF2-40B4-BE49-F238E27FC236}">
                  <a16:creationId xmlns:a16="http://schemas.microsoft.com/office/drawing/2014/main" id="{A752B1B0-43EF-E34A-91AB-21A0736E5FB3}"/>
                </a:ext>
              </a:extLst>
            </p:cNvPr>
            <p:cNvCxnSpPr>
              <a:cxnSpLocks/>
            </p:cNvCxnSpPr>
            <p:nvPr/>
          </p:nvCxnSpPr>
          <p:spPr>
            <a:xfrm>
              <a:off x="2571119" y="2531732"/>
              <a:ext cx="18703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箭頭接點 129">
              <a:extLst>
                <a:ext uri="{FF2B5EF4-FFF2-40B4-BE49-F238E27FC236}">
                  <a16:creationId xmlns:a16="http://schemas.microsoft.com/office/drawing/2014/main" id="{25A4B98E-C9C7-A74E-8885-46E340E9E86C}"/>
                </a:ext>
              </a:extLst>
            </p:cNvPr>
            <p:cNvCxnSpPr>
              <a:cxnSpLocks/>
            </p:cNvCxnSpPr>
            <p:nvPr/>
          </p:nvCxnSpPr>
          <p:spPr>
            <a:xfrm>
              <a:off x="2565933" y="3020917"/>
              <a:ext cx="18703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箭頭接點 130">
              <a:extLst>
                <a:ext uri="{FF2B5EF4-FFF2-40B4-BE49-F238E27FC236}">
                  <a16:creationId xmlns:a16="http://schemas.microsoft.com/office/drawing/2014/main" id="{6E9A6DAF-1FDE-F443-8BCD-0F138E231B20}"/>
                </a:ext>
              </a:extLst>
            </p:cNvPr>
            <p:cNvCxnSpPr>
              <a:cxnSpLocks/>
            </p:cNvCxnSpPr>
            <p:nvPr/>
          </p:nvCxnSpPr>
          <p:spPr>
            <a:xfrm>
              <a:off x="2577703" y="3510102"/>
              <a:ext cx="18703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箭頭接點 131">
              <a:extLst>
                <a:ext uri="{FF2B5EF4-FFF2-40B4-BE49-F238E27FC236}">
                  <a16:creationId xmlns:a16="http://schemas.microsoft.com/office/drawing/2014/main" id="{5CB04A4D-057F-164D-9DF1-1CD5810969C7}"/>
                </a:ext>
              </a:extLst>
            </p:cNvPr>
            <p:cNvCxnSpPr>
              <a:cxnSpLocks/>
            </p:cNvCxnSpPr>
            <p:nvPr/>
          </p:nvCxnSpPr>
          <p:spPr>
            <a:xfrm>
              <a:off x="2578139" y="3999288"/>
              <a:ext cx="18703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群組 136">
            <a:extLst>
              <a:ext uri="{FF2B5EF4-FFF2-40B4-BE49-F238E27FC236}">
                <a16:creationId xmlns:a16="http://schemas.microsoft.com/office/drawing/2014/main" id="{59462E4D-B864-904F-B484-B8490D01F8AB}"/>
              </a:ext>
            </a:extLst>
          </p:cNvPr>
          <p:cNvGrpSpPr/>
          <p:nvPr/>
        </p:nvGrpSpPr>
        <p:grpSpPr>
          <a:xfrm>
            <a:off x="3591768" y="2651897"/>
            <a:ext cx="834707" cy="828082"/>
            <a:chOff x="4969597" y="2965223"/>
            <a:chExt cx="834707" cy="828082"/>
          </a:xfrm>
        </p:grpSpPr>
        <p:sp>
          <p:nvSpPr>
            <p:cNvPr id="133" name="甜甜圈 132">
              <a:extLst>
                <a:ext uri="{FF2B5EF4-FFF2-40B4-BE49-F238E27FC236}">
                  <a16:creationId xmlns:a16="http://schemas.microsoft.com/office/drawing/2014/main" id="{245772BB-80A5-4E4A-AB04-00FE6C49A586}"/>
                </a:ext>
              </a:extLst>
            </p:cNvPr>
            <p:cNvSpPr/>
            <p:nvPr/>
          </p:nvSpPr>
          <p:spPr>
            <a:xfrm>
              <a:off x="4969597" y="2965223"/>
              <a:ext cx="834707" cy="828082"/>
            </a:xfrm>
            <a:prstGeom prst="donut">
              <a:avLst>
                <a:gd name="adj" fmla="val 577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pic>
          <p:nvPicPr>
            <p:cNvPr id="136" name="圖片 135">
              <a:extLst>
                <a:ext uri="{FF2B5EF4-FFF2-40B4-BE49-F238E27FC236}">
                  <a16:creationId xmlns:a16="http://schemas.microsoft.com/office/drawing/2014/main" id="{8B34D65D-1FBD-C54B-877F-BF53EDD1F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86061" y="3115733"/>
              <a:ext cx="392232" cy="527062"/>
            </a:xfrm>
            <a:prstGeom prst="rect">
              <a:avLst/>
            </a:prstGeom>
          </p:spPr>
        </p:pic>
      </p:grpSp>
      <p:sp>
        <p:nvSpPr>
          <p:cNvPr id="146" name="框架 145">
            <a:extLst>
              <a:ext uri="{FF2B5EF4-FFF2-40B4-BE49-F238E27FC236}">
                <a16:creationId xmlns:a16="http://schemas.microsoft.com/office/drawing/2014/main" id="{4273FB5B-7ED3-B847-BFC1-90D630DBD1DF}"/>
              </a:ext>
            </a:extLst>
          </p:cNvPr>
          <p:cNvSpPr/>
          <p:nvPr/>
        </p:nvSpPr>
        <p:spPr>
          <a:xfrm>
            <a:off x="5639122" y="2005169"/>
            <a:ext cx="311506" cy="2048972"/>
          </a:xfrm>
          <a:prstGeom prst="frame">
            <a:avLst>
              <a:gd name="adj1" fmla="val 4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47" name="文字方塊 146">
            <a:extLst>
              <a:ext uri="{FF2B5EF4-FFF2-40B4-BE49-F238E27FC236}">
                <a16:creationId xmlns:a16="http://schemas.microsoft.com/office/drawing/2014/main" id="{6A3F84DF-ADA6-454D-AD20-E9D78C270564}"/>
              </a:ext>
            </a:extLst>
          </p:cNvPr>
          <p:cNvSpPr txBox="1"/>
          <p:nvPr/>
        </p:nvSpPr>
        <p:spPr>
          <a:xfrm>
            <a:off x="5539035" y="1616784"/>
            <a:ext cx="51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BN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149" name="群組 148">
            <a:extLst>
              <a:ext uri="{FF2B5EF4-FFF2-40B4-BE49-F238E27FC236}">
                <a16:creationId xmlns:a16="http://schemas.microsoft.com/office/drawing/2014/main" id="{32BF15A4-E4DF-C046-B701-545B6ACC4E30}"/>
              </a:ext>
            </a:extLst>
          </p:cNvPr>
          <p:cNvGrpSpPr/>
          <p:nvPr/>
        </p:nvGrpSpPr>
        <p:grpSpPr>
          <a:xfrm>
            <a:off x="4637177" y="2359358"/>
            <a:ext cx="864694" cy="1467556"/>
            <a:chOff x="2565933" y="2531732"/>
            <a:chExt cx="199240" cy="1467556"/>
          </a:xfrm>
        </p:grpSpPr>
        <p:cxnSp>
          <p:nvCxnSpPr>
            <p:cNvPr id="150" name="直線箭頭接點 149">
              <a:extLst>
                <a:ext uri="{FF2B5EF4-FFF2-40B4-BE49-F238E27FC236}">
                  <a16:creationId xmlns:a16="http://schemas.microsoft.com/office/drawing/2014/main" id="{D0E4CCF5-0C63-B648-9219-C3FD7052EEB0}"/>
                </a:ext>
              </a:extLst>
            </p:cNvPr>
            <p:cNvCxnSpPr>
              <a:cxnSpLocks/>
            </p:cNvCxnSpPr>
            <p:nvPr/>
          </p:nvCxnSpPr>
          <p:spPr>
            <a:xfrm>
              <a:off x="2571119" y="2531732"/>
              <a:ext cx="18703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線箭頭接點 150">
              <a:extLst>
                <a:ext uri="{FF2B5EF4-FFF2-40B4-BE49-F238E27FC236}">
                  <a16:creationId xmlns:a16="http://schemas.microsoft.com/office/drawing/2014/main" id="{67199143-0772-D448-8645-26DA98A17F0C}"/>
                </a:ext>
              </a:extLst>
            </p:cNvPr>
            <p:cNvCxnSpPr>
              <a:cxnSpLocks/>
            </p:cNvCxnSpPr>
            <p:nvPr/>
          </p:nvCxnSpPr>
          <p:spPr>
            <a:xfrm>
              <a:off x="2565933" y="3020917"/>
              <a:ext cx="18703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線箭頭接點 151">
              <a:extLst>
                <a:ext uri="{FF2B5EF4-FFF2-40B4-BE49-F238E27FC236}">
                  <a16:creationId xmlns:a16="http://schemas.microsoft.com/office/drawing/2014/main" id="{E55ED76E-5F8A-0548-93FE-BE566382FE51}"/>
                </a:ext>
              </a:extLst>
            </p:cNvPr>
            <p:cNvCxnSpPr>
              <a:cxnSpLocks/>
            </p:cNvCxnSpPr>
            <p:nvPr/>
          </p:nvCxnSpPr>
          <p:spPr>
            <a:xfrm>
              <a:off x="2577703" y="3510102"/>
              <a:ext cx="18703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線箭頭接點 152">
              <a:extLst>
                <a:ext uri="{FF2B5EF4-FFF2-40B4-BE49-F238E27FC236}">
                  <a16:creationId xmlns:a16="http://schemas.microsoft.com/office/drawing/2014/main" id="{A5BA8DB4-2704-4E44-A27D-412A759DCBFD}"/>
                </a:ext>
              </a:extLst>
            </p:cNvPr>
            <p:cNvCxnSpPr>
              <a:cxnSpLocks/>
            </p:cNvCxnSpPr>
            <p:nvPr/>
          </p:nvCxnSpPr>
          <p:spPr>
            <a:xfrm>
              <a:off x="2578139" y="3999288"/>
              <a:ext cx="18703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文字方塊 153">
            <a:extLst>
              <a:ext uri="{FF2B5EF4-FFF2-40B4-BE49-F238E27FC236}">
                <a16:creationId xmlns:a16="http://schemas.microsoft.com/office/drawing/2014/main" id="{5861FB49-F0E1-1141-B09C-77363F5F643D}"/>
              </a:ext>
            </a:extLst>
          </p:cNvPr>
          <p:cNvSpPr txBox="1"/>
          <p:nvPr/>
        </p:nvSpPr>
        <p:spPr>
          <a:xfrm>
            <a:off x="7273510" y="1616784"/>
            <a:ext cx="98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Hidden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5" name="文字方塊 154">
            <a:extLst>
              <a:ext uri="{FF2B5EF4-FFF2-40B4-BE49-F238E27FC236}">
                <a16:creationId xmlns:a16="http://schemas.microsoft.com/office/drawing/2014/main" id="{6370B9D6-5957-714B-AC04-EDC349934AAA}"/>
              </a:ext>
            </a:extLst>
          </p:cNvPr>
          <p:cNvSpPr txBox="1"/>
          <p:nvPr/>
        </p:nvSpPr>
        <p:spPr>
          <a:xfrm>
            <a:off x="8572345" y="1616784"/>
            <a:ext cx="98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Hidden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6" name="框架 155">
            <a:extLst>
              <a:ext uri="{FF2B5EF4-FFF2-40B4-BE49-F238E27FC236}">
                <a16:creationId xmlns:a16="http://schemas.microsoft.com/office/drawing/2014/main" id="{62CDE87F-C48F-0646-B157-A0C7ABC8DEEA}"/>
              </a:ext>
            </a:extLst>
          </p:cNvPr>
          <p:cNvSpPr/>
          <p:nvPr/>
        </p:nvSpPr>
        <p:spPr>
          <a:xfrm>
            <a:off x="6616628" y="2005169"/>
            <a:ext cx="311506" cy="2048971"/>
          </a:xfrm>
          <a:prstGeom prst="frame">
            <a:avLst>
              <a:gd name="adj1" fmla="val 4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57" name="文字方塊 156">
            <a:extLst>
              <a:ext uri="{FF2B5EF4-FFF2-40B4-BE49-F238E27FC236}">
                <a16:creationId xmlns:a16="http://schemas.microsoft.com/office/drawing/2014/main" id="{C5DB7F43-D8DD-CC42-ACFD-C1BDFC2A25A9}"/>
              </a:ext>
            </a:extLst>
          </p:cNvPr>
          <p:cNvSpPr txBox="1"/>
          <p:nvPr/>
        </p:nvSpPr>
        <p:spPr>
          <a:xfrm>
            <a:off x="6402344" y="1616784"/>
            <a:ext cx="74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ReLU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158" name="群組 157">
            <a:extLst>
              <a:ext uri="{FF2B5EF4-FFF2-40B4-BE49-F238E27FC236}">
                <a16:creationId xmlns:a16="http://schemas.microsoft.com/office/drawing/2014/main" id="{C695138D-505D-304F-80D3-1B6AB738213F}"/>
              </a:ext>
            </a:extLst>
          </p:cNvPr>
          <p:cNvGrpSpPr/>
          <p:nvPr/>
        </p:nvGrpSpPr>
        <p:grpSpPr>
          <a:xfrm>
            <a:off x="6280137" y="2359358"/>
            <a:ext cx="199240" cy="1467556"/>
            <a:chOff x="2565933" y="2531732"/>
            <a:chExt cx="199240" cy="1467556"/>
          </a:xfrm>
        </p:grpSpPr>
        <p:cxnSp>
          <p:nvCxnSpPr>
            <p:cNvPr id="159" name="直線箭頭接點 158">
              <a:extLst>
                <a:ext uri="{FF2B5EF4-FFF2-40B4-BE49-F238E27FC236}">
                  <a16:creationId xmlns:a16="http://schemas.microsoft.com/office/drawing/2014/main" id="{F0CAC444-3745-9541-80A4-B7E94B89E15C}"/>
                </a:ext>
              </a:extLst>
            </p:cNvPr>
            <p:cNvCxnSpPr>
              <a:cxnSpLocks/>
            </p:cNvCxnSpPr>
            <p:nvPr/>
          </p:nvCxnSpPr>
          <p:spPr>
            <a:xfrm>
              <a:off x="2571119" y="2531732"/>
              <a:ext cx="18703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線箭頭接點 159">
              <a:extLst>
                <a:ext uri="{FF2B5EF4-FFF2-40B4-BE49-F238E27FC236}">
                  <a16:creationId xmlns:a16="http://schemas.microsoft.com/office/drawing/2014/main" id="{9AF5100B-4F2E-3E40-9DB0-B2C0B2D85E41}"/>
                </a:ext>
              </a:extLst>
            </p:cNvPr>
            <p:cNvCxnSpPr>
              <a:cxnSpLocks/>
            </p:cNvCxnSpPr>
            <p:nvPr/>
          </p:nvCxnSpPr>
          <p:spPr>
            <a:xfrm>
              <a:off x="2565933" y="3020917"/>
              <a:ext cx="18703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線箭頭接點 160">
              <a:extLst>
                <a:ext uri="{FF2B5EF4-FFF2-40B4-BE49-F238E27FC236}">
                  <a16:creationId xmlns:a16="http://schemas.microsoft.com/office/drawing/2014/main" id="{F944F06D-395E-8746-8B01-1CE8E1953B2A}"/>
                </a:ext>
              </a:extLst>
            </p:cNvPr>
            <p:cNvCxnSpPr>
              <a:cxnSpLocks/>
            </p:cNvCxnSpPr>
            <p:nvPr/>
          </p:nvCxnSpPr>
          <p:spPr>
            <a:xfrm>
              <a:off x="2577703" y="3510102"/>
              <a:ext cx="18703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線箭頭接點 161">
              <a:extLst>
                <a:ext uri="{FF2B5EF4-FFF2-40B4-BE49-F238E27FC236}">
                  <a16:creationId xmlns:a16="http://schemas.microsoft.com/office/drawing/2014/main" id="{14819337-3879-5A49-AB98-003A2934A33A}"/>
                </a:ext>
              </a:extLst>
            </p:cNvPr>
            <p:cNvCxnSpPr>
              <a:cxnSpLocks/>
            </p:cNvCxnSpPr>
            <p:nvPr/>
          </p:nvCxnSpPr>
          <p:spPr>
            <a:xfrm>
              <a:off x="2578139" y="3999288"/>
              <a:ext cx="18703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群組 163">
            <a:extLst>
              <a:ext uri="{FF2B5EF4-FFF2-40B4-BE49-F238E27FC236}">
                <a16:creationId xmlns:a16="http://schemas.microsoft.com/office/drawing/2014/main" id="{02567032-E43F-6148-B881-5CCA1AD85A49}"/>
              </a:ext>
            </a:extLst>
          </p:cNvPr>
          <p:cNvGrpSpPr/>
          <p:nvPr/>
        </p:nvGrpSpPr>
        <p:grpSpPr>
          <a:xfrm>
            <a:off x="7097420" y="2366413"/>
            <a:ext cx="199240" cy="1467556"/>
            <a:chOff x="2565933" y="2531732"/>
            <a:chExt cx="199240" cy="1467556"/>
          </a:xfrm>
        </p:grpSpPr>
        <p:cxnSp>
          <p:nvCxnSpPr>
            <p:cNvPr id="165" name="直線箭頭接點 164">
              <a:extLst>
                <a:ext uri="{FF2B5EF4-FFF2-40B4-BE49-F238E27FC236}">
                  <a16:creationId xmlns:a16="http://schemas.microsoft.com/office/drawing/2014/main" id="{04E6D19C-E1B0-1F4B-A099-C04F5CF61AE3}"/>
                </a:ext>
              </a:extLst>
            </p:cNvPr>
            <p:cNvCxnSpPr>
              <a:cxnSpLocks/>
            </p:cNvCxnSpPr>
            <p:nvPr/>
          </p:nvCxnSpPr>
          <p:spPr>
            <a:xfrm>
              <a:off x="2571119" y="2531732"/>
              <a:ext cx="18703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箭頭接點 165">
              <a:extLst>
                <a:ext uri="{FF2B5EF4-FFF2-40B4-BE49-F238E27FC236}">
                  <a16:creationId xmlns:a16="http://schemas.microsoft.com/office/drawing/2014/main" id="{6FC3BCEC-7E3F-9241-BD9F-F0BF923D37D8}"/>
                </a:ext>
              </a:extLst>
            </p:cNvPr>
            <p:cNvCxnSpPr>
              <a:cxnSpLocks/>
            </p:cNvCxnSpPr>
            <p:nvPr/>
          </p:nvCxnSpPr>
          <p:spPr>
            <a:xfrm>
              <a:off x="2565933" y="3020917"/>
              <a:ext cx="18703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箭頭接點 166">
              <a:extLst>
                <a:ext uri="{FF2B5EF4-FFF2-40B4-BE49-F238E27FC236}">
                  <a16:creationId xmlns:a16="http://schemas.microsoft.com/office/drawing/2014/main" id="{11935A70-9C5D-434B-9EFF-60B494183C60}"/>
                </a:ext>
              </a:extLst>
            </p:cNvPr>
            <p:cNvCxnSpPr>
              <a:cxnSpLocks/>
            </p:cNvCxnSpPr>
            <p:nvPr/>
          </p:nvCxnSpPr>
          <p:spPr>
            <a:xfrm>
              <a:off x="2577703" y="3510102"/>
              <a:ext cx="18703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箭頭接點 167">
              <a:extLst>
                <a:ext uri="{FF2B5EF4-FFF2-40B4-BE49-F238E27FC236}">
                  <a16:creationId xmlns:a16="http://schemas.microsoft.com/office/drawing/2014/main" id="{07799B41-BCFB-444C-A993-6D99659FAD46}"/>
                </a:ext>
              </a:extLst>
            </p:cNvPr>
            <p:cNvCxnSpPr>
              <a:cxnSpLocks/>
            </p:cNvCxnSpPr>
            <p:nvPr/>
          </p:nvCxnSpPr>
          <p:spPr>
            <a:xfrm>
              <a:off x="2578139" y="3999288"/>
              <a:ext cx="18703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9" name="直線箭頭接點 168">
            <a:extLst>
              <a:ext uri="{FF2B5EF4-FFF2-40B4-BE49-F238E27FC236}">
                <a16:creationId xmlns:a16="http://schemas.microsoft.com/office/drawing/2014/main" id="{E0EFE3D4-8051-1649-A859-BF99FF8F7CB8}"/>
              </a:ext>
            </a:extLst>
          </p:cNvPr>
          <p:cNvCxnSpPr>
            <a:cxnSpLocks/>
          </p:cNvCxnSpPr>
          <p:nvPr/>
        </p:nvCxnSpPr>
        <p:spPr>
          <a:xfrm flipV="1">
            <a:off x="3060208" y="3324371"/>
            <a:ext cx="437425" cy="3877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箭頭接點 169">
            <a:extLst>
              <a:ext uri="{FF2B5EF4-FFF2-40B4-BE49-F238E27FC236}">
                <a16:creationId xmlns:a16="http://schemas.microsoft.com/office/drawing/2014/main" id="{3AD0B781-79B3-F640-A1EE-AF2E8B6C275F}"/>
              </a:ext>
            </a:extLst>
          </p:cNvPr>
          <p:cNvCxnSpPr>
            <a:cxnSpLocks/>
          </p:cNvCxnSpPr>
          <p:nvPr/>
        </p:nvCxnSpPr>
        <p:spPr>
          <a:xfrm>
            <a:off x="3101254" y="2231291"/>
            <a:ext cx="457001" cy="5711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線箭頭接點 170">
            <a:extLst>
              <a:ext uri="{FF2B5EF4-FFF2-40B4-BE49-F238E27FC236}">
                <a16:creationId xmlns:a16="http://schemas.microsoft.com/office/drawing/2014/main" id="{E310ADF9-22FA-E348-9025-EE567172FD34}"/>
              </a:ext>
            </a:extLst>
          </p:cNvPr>
          <p:cNvCxnSpPr>
            <a:cxnSpLocks/>
          </p:cNvCxnSpPr>
          <p:nvPr/>
        </p:nvCxnSpPr>
        <p:spPr>
          <a:xfrm>
            <a:off x="3051742" y="3076777"/>
            <a:ext cx="4517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線箭頭接點 179">
            <a:extLst>
              <a:ext uri="{FF2B5EF4-FFF2-40B4-BE49-F238E27FC236}">
                <a16:creationId xmlns:a16="http://schemas.microsoft.com/office/drawing/2014/main" id="{9BA95AB2-6635-664D-AC53-E03B7844B83D}"/>
              </a:ext>
            </a:extLst>
          </p:cNvPr>
          <p:cNvCxnSpPr>
            <a:cxnSpLocks/>
          </p:cNvCxnSpPr>
          <p:nvPr/>
        </p:nvCxnSpPr>
        <p:spPr>
          <a:xfrm>
            <a:off x="3101254" y="2802407"/>
            <a:ext cx="396379" cy="1794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58F48475-C3AC-334B-88E0-7FD09D51DDA0}"/>
              </a:ext>
            </a:extLst>
          </p:cNvPr>
          <p:cNvGrpSpPr/>
          <p:nvPr/>
        </p:nvGrpSpPr>
        <p:grpSpPr>
          <a:xfrm>
            <a:off x="461762" y="5705888"/>
            <a:ext cx="5075913" cy="675095"/>
            <a:chOff x="616471" y="5896712"/>
            <a:chExt cx="5075913" cy="675095"/>
          </a:xfrm>
        </p:grpSpPr>
        <p:sp>
          <p:nvSpPr>
            <p:cNvPr id="112" name="文字方塊 111">
              <a:extLst>
                <a:ext uri="{FF2B5EF4-FFF2-40B4-BE49-F238E27FC236}">
                  <a16:creationId xmlns:a16="http://schemas.microsoft.com/office/drawing/2014/main" id="{7D431A52-3106-DB42-AB00-77D369F71DC1}"/>
                </a:ext>
              </a:extLst>
            </p:cNvPr>
            <p:cNvSpPr txBox="1"/>
            <p:nvPr/>
          </p:nvSpPr>
          <p:spPr>
            <a:xfrm>
              <a:off x="616471" y="5896712"/>
              <a:ext cx="2403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Weight </a:t>
              </a:r>
              <a:r>
                <a:rPr kumimoji="1" lang="en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Initialization:</a:t>
              </a:r>
              <a:endPara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grpSp>
          <p:nvGrpSpPr>
            <p:cNvPr id="145" name="群組 144">
              <a:extLst>
                <a:ext uri="{FF2B5EF4-FFF2-40B4-BE49-F238E27FC236}">
                  <a16:creationId xmlns:a16="http://schemas.microsoft.com/office/drawing/2014/main" id="{77BC1AE7-7126-5B4C-B7A5-DE8772BE5AA3}"/>
                </a:ext>
              </a:extLst>
            </p:cNvPr>
            <p:cNvGrpSpPr/>
            <p:nvPr/>
          </p:nvGrpSpPr>
          <p:grpSpPr>
            <a:xfrm>
              <a:off x="3631338" y="6202475"/>
              <a:ext cx="2061046" cy="369332"/>
              <a:chOff x="3306214" y="2200388"/>
              <a:chExt cx="2061046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文字方塊 137">
                    <a:extLst>
                      <a:ext uri="{FF2B5EF4-FFF2-40B4-BE49-F238E27FC236}">
                        <a16:creationId xmlns:a16="http://schemas.microsoft.com/office/drawing/2014/main" id="{66DE57B7-10A5-2F4E-9919-9D3DEF8E98BB}"/>
                      </a:ext>
                    </a:extLst>
                  </p:cNvPr>
                  <p:cNvSpPr txBox="1"/>
                  <p:nvPr/>
                </p:nvSpPr>
                <p:spPr>
                  <a:xfrm>
                    <a:off x="4138847" y="2200388"/>
                    <a:ext cx="1228413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zh-TW" altLang="en-US" sz="2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=0.01</m:t>
                          </m:r>
                        </m:oMath>
                      </m:oMathPara>
                    </a14:m>
                    <a:endParaRPr kumimoji="1" lang="zh-TW" altLang="en-US" sz="2400" dirty="0"/>
                  </a:p>
                </p:txBody>
              </p:sp>
            </mc:Choice>
            <mc:Fallback xmlns="">
              <p:sp>
                <p:nvSpPr>
                  <p:cNvPr id="138" name="文字方塊 137">
                    <a:extLst>
                      <a:ext uri="{FF2B5EF4-FFF2-40B4-BE49-F238E27FC236}">
                        <a16:creationId xmlns:a16="http://schemas.microsoft.com/office/drawing/2014/main" id="{66DE57B7-10A5-2F4E-9919-9D3DEF8E98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38847" y="2200388"/>
                    <a:ext cx="1228413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3093" r="-5155" b="-333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文字方塊 138">
                    <a:extLst>
                      <a:ext uri="{FF2B5EF4-FFF2-40B4-BE49-F238E27FC236}">
                        <a16:creationId xmlns:a16="http://schemas.microsoft.com/office/drawing/2014/main" id="{6AAA905C-51C6-A141-BDB7-0B60A79F0455}"/>
                      </a:ext>
                    </a:extLst>
                  </p:cNvPr>
                  <p:cNvSpPr txBox="1"/>
                  <p:nvPr/>
                </p:nvSpPr>
                <p:spPr>
                  <a:xfrm>
                    <a:off x="3306214" y="2200388"/>
                    <a:ext cx="878126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zh-TW" altLang="en-US" sz="240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=0,</m:t>
                          </m:r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39" name="文字方塊 138">
                    <a:extLst>
                      <a:ext uri="{FF2B5EF4-FFF2-40B4-BE49-F238E27FC236}">
                        <a16:creationId xmlns:a16="http://schemas.microsoft.com/office/drawing/2014/main" id="{6AAA905C-51C6-A141-BDB7-0B60A79F04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6214" y="2200388"/>
                    <a:ext cx="878126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7143" b="-2333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12" name="矩形 211">
              <a:extLst>
                <a:ext uri="{FF2B5EF4-FFF2-40B4-BE49-F238E27FC236}">
                  <a16:creationId xmlns:a16="http://schemas.microsoft.com/office/drawing/2014/main" id="{40453EDD-58C6-D04F-89C3-A379C74D8F76}"/>
                </a:ext>
              </a:extLst>
            </p:cNvPr>
            <p:cNvSpPr/>
            <p:nvPr/>
          </p:nvSpPr>
          <p:spPr>
            <a:xfrm>
              <a:off x="621647" y="6202475"/>
              <a:ext cx="456439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Avoid Symmetric Breaking: </a:t>
              </a:r>
            </a:p>
          </p:txBody>
        </p:sp>
      </p:grpSp>
      <p:grpSp>
        <p:nvGrpSpPr>
          <p:cNvPr id="215" name="群組 214">
            <a:extLst>
              <a:ext uri="{FF2B5EF4-FFF2-40B4-BE49-F238E27FC236}">
                <a16:creationId xmlns:a16="http://schemas.microsoft.com/office/drawing/2014/main" id="{498F5252-015C-5C4F-B3DB-0C40D2F4E7C1}"/>
              </a:ext>
            </a:extLst>
          </p:cNvPr>
          <p:cNvGrpSpPr/>
          <p:nvPr/>
        </p:nvGrpSpPr>
        <p:grpSpPr>
          <a:xfrm>
            <a:off x="4585346" y="1471366"/>
            <a:ext cx="731280" cy="523220"/>
            <a:chOff x="4756208" y="1734078"/>
            <a:chExt cx="731280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矩形 212">
                  <a:extLst>
                    <a:ext uri="{FF2B5EF4-FFF2-40B4-BE49-F238E27FC236}">
                      <a16:creationId xmlns:a16="http://schemas.microsoft.com/office/drawing/2014/main" id="{A6D13C40-2DA3-FB47-8622-C1C80A55CDC4}"/>
                    </a:ext>
                  </a:extLst>
                </p:cNvPr>
                <p:cNvSpPr/>
                <p:nvPr/>
              </p:nvSpPr>
              <p:spPr>
                <a:xfrm>
                  <a:off x="4756208" y="1734078"/>
                  <a:ext cx="48519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TW" altLang="en-US" sz="2800" i="1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13" name="矩形 212">
                  <a:extLst>
                    <a:ext uri="{FF2B5EF4-FFF2-40B4-BE49-F238E27FC236}">
                      <a16:creationId xmlns:a16="http://schemas.microsoft.com/office/drawing/2014/main" id="{A6D13C40-2DA3-FB47-8622-C1C80A55CD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6208" y="1734078"/>
                  <a:ext cx="485196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矩形 213">
                  <a:extLst>
                    <a:ext uri="{FF2B5EF4-FFF2-40B4-BE49-F238E27FC236}">
                      <a16:creationId xmlns:a16="http://schemas.microsoft.com/office/drawing/2014/main" id="{B15E231C-9B24-474A-A0DF-82DB65605317}"/>
                    </a:ext>
                  </a:extLst>
                </p:cNvPr>
                <p:cNvSpPr/>
                <p:nvPr/>
              </p:nvSpPr>
              <p:spPr>
                <a:xfrm>
                  <a:off x="5014282" y="1734078"/>
                  <a:ext cx="47320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TW" altLang="en-US" sz="2800" i="1">
                            <a:latin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14" name="矩形 213">
                  <a:extLst>
                    <a:ext uri="{FF2B5EF4-FFF2-40B4-BE49-F238E27FC236}">
                      <a16:creationId xmlns:a16="http://schemas.microsoft.com/office/drawing/2014/main" id="{B15E231C-9B24-474A-A0DF-82DB656053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4282" y="1734078"/>
                  <a:ext cx="473206" cy="523220"/>
                </a:xfrm>
                <a:prstGeom prst="rect">
                  <a:avLst/>
                </a:prstGeom>
                <a:blipFill>
                  <a:blip r:embed="rId6"/>
                  <a:stretch>
                    <a:fillRect b="-465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16" name="直線箭頭接點 215">
            <a:extLst>
              <a:ext uri="{FF2B5EF4-FFF2-40B4-BE49-F238E27FC236}">
                <a16:creationId xmlns:a16="http://schemas.microsoft.com/office/drawing/2014/main" id="{47B3769B-5F89-A343-9A33-960FAF5BAF55}"/>
              </a:ext>
            </a:extLst>
          </p:cNvPr>
          <p:cNvCxnSpPr>
            <a:cxnSpLocks/>
          </p:cNvCxnSpPr>
          <p:nvPr/>
        </p:nvCxnSpPr>
        <p:spPr>
          <a:xfrm>
            <a:off x="4588401" y="1312953"/>
            <a:ext cx="264345" cy="249824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線箭頭接點 218">
            <a:extLst>
              <a:ext uri="{FF2B5EF4-FFF2-40B4-BE49-F238E27FC236}">
                <a16:creationId xmlns:a16="http://schemas.microsoft.com/office/drawing/2014/main" id="{A95C44DC-D324-BF4F-8F23-D823213250C6}"/>
              </a:ext>
            </a:extLst>
          </p:cNvPr>
          <p:cNvCxnSpPr>
            <a:cxnSpLocks/>
          </p:cNvCxnSpPr>
          <p:nvPr/>
        </p:nvCxnSpPr>
        <p:spPr>
          <a:xfrm>
            <a:off x="5203668" y="1927148"/>
            <a:ext cx="264345" cy="249824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矩形 220">
            <a:extLst>
              <a:ext uri="{FF2B5EF4-FFF2-40B4-BE49-F238E27FC236}">
                <a16:creationId xmlns:a16="http://schemas.microsoft.com/office/drawing/2014/main" id="{96E040C1-4F4E-2C42-A928-189B371A7032}"/>
              </a:ext>
            </a:extLst>
          </p:cNvPr>
          <p:cNvSpPr/>
          <p:nvPr/>
        </p:nvSpPr>
        <p:spPr>
          <a:xfrm>
            <a:off x="3051742" y="4393617"/>
            <a:ext cx="6222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bias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27" name="直線箭頭接點 226">
            <a:extLst>
              <a:ext uri="{FF2B5EF4-FFF2-40B4-BE49-F238E27FC236}">
                <a16:creationId xmlns:a16="http://schemas.microsoft.com/office/drawing/2014/main" id="{10B687CB-6B26-624E-A2F2-D82D0F37CACA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1515407" y="4059094"/>
            <a:ext cx="931421" cy="552602"/>
          </a:xfrm>
          <a:prstGeom prst="straightConnector1">
            <a:avLst/>
          </a:prstGeom>
          <a:ln w="508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2" name="圖片 221">
            <a:extLst>
              <a:ext uri="{FF2B5EF4-FFF2-40B4-BE49-F238E27FC236}">
                <a16:creationId xmlns:a16="http://schemas.microsoft.com/office/drawing/2014/main" id="{E9830D6A-18B7-BB44-BCAD-9B9E286FD4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4458" y="4915830"/>
            <a:ext cx="1622883" cy="796951"/>
          </a:xfrm>
          <a:prstGeom prst="rect">
            <a:avLst/>
          </a:prstGeom>
        </p:spPr>
      </p:pic>
      <p:sp>
        <p:nvSpPr>
          <p:cNvPr id="234" name="矩形 233">
            <a:extLst>
              <a:ext uri="{FF2B5EF4-FFF2-40B4-BE49-F238E27FC236}">
                <a16:creationId xmlns:a16="http://schemas.microsoft.com/office/drawing/2014/main" id="{A6F8FD06-9BC3-6D45-978A-0013F11398A1}"/>
              </a:ext>
            </a:extLst>
          </p:cNvPr>
          <p:cNvSpPr/>
          <p:nvPr/>
        </p:nvSpPr>
        <p:spPr>
          <a:xfrm>
            <a:off x="461762" y="4766877"/>
            <a:ext cx="2461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Weight Initialization: </a:t>
            </a:r>
            <a:endParaRPr lang="zh-TW" altLang="en-US" dirty="0"/>
          </a:p>
        </p:txBody>
      </p:sp>
      <p:sp>
        <p:nvSpPr>
          <p:cNvPr id="240" name="矩形 239">
            <a:extLst>
              <a:ext uri="{FF2B5EF4-FFF2-40B4-BE49-F238E27FC236}">
                <a16:creationId xmlns:a16="http://schemas.microsoft.com/office/drawing/2014/main" id="{3B64FEC0-6D0E-8740-9012-F5BC803937DC}"/>
              </a:ext>
            </a:extLst>
          </p:cNvPr>
          <p:cNvSpPr/>
          <p:nvPr/>
        </p:nvSpPr>
        <p:spPr>
          <a:xfrm>
            <a:off x="6684082" y="4915879"/>
            <a:ext cx="5312440" cy="1077218"/>
          </a:xfrm>
          <a:prstGeom prst="rect">
            <a:avLst/>
          </a:prstGeom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600" dirty="0"/>
              <a:t>LR </a:t>
            </a:r>
            <a:r>
              <a:rPr lang="zh-TW" altLang="en-US" sz="1600" dirty="0"/>
              <a:t>= 0.1</a:t>
            </a:r>
            <a:r>
              <a:rPr lang="en-US" altLang="zh-TW" sz="1600" dirty="0"/>
              <a:t>,                      Optimizer = </a:t>
            </a:r>
            <a:r>
              <a:rPr lang="en-US" altLang="zh-TW" sz="1600" dirty="0" err="1"/>
              <a:t>AdamOptimizer</a:t>
            </a:r>
            <a:endParaRPr lang="zh-TW" altLang="en-US" sz="1600" dirty="0"/>
          </a:p>
          <a:p>
            <a:r>
              <a:rPr lang="zh-TW" altLang="en-US" sz="1600" dirty="0"/>
              <a:t>epochs = 200</a:t>
            </a:r>
            <a:r>
              <a:rPr lang="en-US" altLang="zh-TW" sz="1600" dirty="0"/>
              <a:t>,              </a:t>
            </a:r>
            <a:r>
              <a:rPr lang="zh-TW" altLang="en-US" sz="1600" dirty="0"/>
              <a:t>batch</a:t>
            </a:r>
            <a:r>
              <a:rPr lang="en-US" altLang="zh-TW" sz="1600" dirty="0"/>
              <a:t> </a:t>
            </a:r>
            <a:r>
              <a:rPr lang="zh-TW" altLang="en-US" sz="1600" dirty="0"/>
              <a:t>size</a:t>
            </a:r>
            <a:r>
              <a:rPr lang="en-US" altLang="zh-TW" sz="1600" dirty="0"/>
              <a:t> </a:t>
            </a:r>
            <a:r>
              <a:rPr lang="zh-TW" altLang="en-US" sz="1600" dirty="0"/>
              <a:t>=</a:t>
            </a:r>
            <a:r>
              <a:rPr lang="en-US" altLang="zh-TW" sz="1600" dirty="0"/>
              <a:t> </a:t>
            </a:r>
            <a:r>
              <a:rPr lang="zh-TW" altLang="en-US" sz="1600" dirty="0"/>
              <a:t>256</a:t>
            </a:r>
          </a:p>
          <a:p>
            <a:r>
              <a:rPr lang="en-US" altLang="zh-TW" sz="1600" dirty="0"/>
              <a:t>Neuron</a:t>
            </a:r>
            <a:r>
              <a:rPr lang="zh-TW" altLang="en-US" sz="1600" dirty="0"/>
              <a:t>=</a:t>
            </a:r>
            <a:r>
              <a:rPr lang="en-US" altLang="zh-TW" sz="1600" dirty="0"/>
              <a:t> </a:t>
            </a:r>
            <a:r>
              <a:rPr lang="zh-TW" altLang="en-US" sz="1600" dirty="0"/>
              <a:t>600,512,450,400,350,300,256,200,128,100,64,32,8</a:t>
            </a:r>
          </a:p>
          <a:p>
            <a:r>
              <a:rPr lang="zh-TW" altLang="en-US" sz="1600" dirty="0"/>
              <a:t>dropout</a:t>
            </a:r>
            <a:r>
              <a:rPr lang="en-US" altLang="zh-TW" sz="1600" dirty="0"/>
              <a:t> </a:t>
            </a:r>
            <a:r>
              <a:rPr lang="zh-TW" altLang="en-US" sz="1600" dirty="0"/>
              <a:t>=</a:t>
            </a:r>
            <a:r>
              <a:rPr lang="en-US" altLang="zh-TW" sz="1600" dirty="0"/>
              <a:t> </a:t>
            </a:r>
            <a:r>
              <a:rPr lang="zh-TW" altLang="en-US" sz="1600" dirty="0"/>
              <a:t>0.</a:t>
            </a:r>
            <a:r>
              <a:rPr lang="en-US" altLang="zh-TW" sz="1600" dirty="0"/>
              <a:t>2,              Layer Count=15</a:t>
            </a:r>
            <a:endParaRPr lang="zh-TW" altLang="en-US" sz="1600" dirty="0"/>
          </a:p>
        </p:txBody>
      </p:sp>
      <p:cxnSp>
        <p:nvCxnSpPr>
          <p:cNvPr id="244" name="直線箭頭接點 243">
            <a:extLst>
              <a:ext uri="{FF2B5EF4-FFF2-40B4-BE49-F238E27FC236}">
                <a16:creationId xmlns:a16="http://schemas.microsoft.com/office/drawing/2014/main" id="{74221E1F-F08F-DC43-B6D9-AAF037D24777}"/>
              </a:ext>
            </a:extLst>
          </p:cNvPr>
          <p:cNvCxnSpPr>
            <a:cxnSpLocks/>
          </p:cNvCxnSpPr>
          <p:nvPr/>
        </p:nvCxnSpPr>
        <p:spPr>
          <a:xfrm flipH="1" flipV="1">
            <a:off x="6034177" y="1014374"/>
            <a:ext cx="2285573" cy="563153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直線箭頭接點 245">
            <a:extLst>
              <a:ext uri="{FF2B5EF4-FFF2-40B4-BE49-F238E27FC236}">
                <a16:creationId xmlns:a16="http://schemas.microsoft.com/office/drawing/2014/main" id="{1F2A317A-CD1D-794E-964D-E8EFB8812389}"/>
              </a:ext>
            </a:extLst>
          </p:cNvPr>
          <p:cNvCxnSpPr>
            <a:cxnSpLocks/>
          </p:cNvCxnSpPr>
          <p:nvPr/>
        </p:nvCxnSpPr>
        <p:spPr>
          <a:xfrm>
            <a:off x="6125763" y="935703"/>
            <a:ext cx="2263531" cy="54026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直線箭頭接點 224">
            <a:extLst>
              <a:ext uri="{FF2B5EF4-FFF2-40B4-BE49-F238E27FC236}">
                <a16:creationId xmlns:a16="http://schemas.microsoft.com/office/drawing/2014/main" id="{DACE523F-2E3E-884C-A1F4-9CD2D7C04D12}"/>
              </a:ext>
            </a:extLst>
          </p:cNvPr>
          <p:cNvCxnSpPr>
            <a:cxnSpLocks/>
          </p:cNvCxnSpPr>
          <p:nvPr/>
        </p:nvCxnSpPr>
        <p:spPr>
          <a:xfrm flipV="1">
            <a:off x="1467104" y="5445296"/>
            <a:ext cx="0" cy="306834"/>
          </a:xfrm>
          <a:prstGeom prst="straightConnector1">
            <a:avLst/>
          </a:prstGeom>
          <a:ln w="508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BF7C14EE-C468-D448-98A3-48C484142351}"/>
                  </a:ext>
                </a:extLst>
              </p:cNvPr>
              <p:cNvSpPr txBox="1"/>
              <p:nvPr/>
            </p:nvSpPr>
            <p:spPr>
              <a:xfrm>
                <a:off x="461762" y="5075964"/>
                <a:ext cx="20288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Keep the same</a:t>
                </a:r>
                <a14:m>
                  <m:oMath xmlns:m="http://schemas.openxmlformats.org/officeDocument/2006/math">
                    <m:r>
                      <a:rPr kumimoji="1" lang="en-US" altLang="zh-TW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zh-TW" altLang="en-US" i="1">
                        <a:latin typeface="Cambria Math" panose="02040503050406030204" pitchFamily="18" charset="0"/>
                      </a:rPr>
                      <m:t>𝜎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BF7C14EE-C468-D448-98A3-48C484142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62" y="5075964"/>
                <a:ext cx="2028889" cy="369332"/>
              </a:xfrm>
              <a:prstGeom prst="rect">
                <a:avLst/>
              </a:prstGeom>
              <a:blipFill>
                <a:blip r:embed="rId8"/>
                <a:stretch>
                  <a:fillRect l="-2500" t="-6667"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矩形 140">
            <a:extLst>
              <a:ext uri="{FF2B5EF4-FFF2-40B4-BE49-F238E27FC236}">
                <a16:creationId xmlns:a16="http://schemas.microsoft.com/office/drawing/2014/main" id="{E6C3C0A9-52A1-F140-B45E-AB84B5036AAC}"/>
              </a:ext>
            </a:extLst>
          </p:cNvPr>
          <p:cNvSpPr/>
          <p:nvPr/>
        </p:nvSpPr>
        <p:spPr>
          <a:xfrm>
            <a:off x="7863707" y="6279047"/>
            <a:ext cx="1374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GridSearch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2" name="直線箭頭接點 141">
            <a:extLst>
              <a:ext uri="{FF2B5EF4-FFF2-40B4-BE49-F238E27FC236}">
                <a16:creationId xmlns:a16="http://schemas.microsoft.com/office/drawing/2014/main" id="{B30ABAF4-1435-714B-BBA4-C7CEDC1E9CBB}"/>
              </a:ext>
            </a:extLst>
          </p:cNvPr>
          <p:cNvCxnSpPr>
            <a:cxnSpLocks/>
          </p:cNvCxnSpPr>
          <p:nvPr/>
        </p:nvCxnSpPr>
        <p:spPr>
          <a:xfrm flipV="1">
            <a:off x="8550722" y="6114600"/>
            <a:ext cx="0" cy="213583"/>
          </a:xfrm>
          <a:prstGeom prst="straightConnector1">
            <a:avLst/>
          </a:prstGeom>
          <a:ln w="508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箭頭接點 162">
            <a:extLst>
              <a:ext uri="{FF2B5EF4-FFF2-40B4-BE49-F238E27FC236}">
                <a16:creationId xmlns:a16="http://schemas.microsoft.com/office/drawing/2014/main" id="{52230AC6-9150-6B4E-97F7-B096281A8E18}"/>
              </a:ext>
            </a:extLst>
          </p:cNvPr>
          <p:cNvCxnSpPr>
            <a:cxnSpLocks/>
          </p:cNvCxnSpPr>
          <p:nvPr/>
        </p:nvCxnSpPr>
        <p:spPr>
          <a:xfrm>
            <a:off x="6069345" y="789658"/>
            <a:ext cx="5680913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896881F4-DB71-7340-94AF-20DACC39230A}"/>
              </a:ext>
            </a:extLst>
          </p:cNvPr>
          <p:cNvSpPr/>
          <p:nvPr/>
        </p:nvSpPr>
        <p:spPr>
          <a:xfrm>
            <a:off x="8261653" y="442389"/>
            <a:ext cx="839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Testing</a:t>
            </a:r>
            <a:endParaRPr lang="zh-TW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35739AA9-9280-4B1F-B2D6-2E351C2F37CA}"/>
              </a:ext>
            </a:extLst>
          </p:cNvPr>
          <p:cNvSpPr txBox="1"/>
          <p:nvPr/>
        </p:nvSpPr>
        <p:spPr>
          <a:xfrm>
            <a:off x="318215" y="284169"/>
            <a:ext cx="2789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Calibri" panose="020F0502020204030204" pitchFamily="34" charset="0"/>
                <a:cs typeface="Calibri" panose="020F0502020204030204" pitchFamily="34" charset="0"/>
              </a:rPr>
              <a:t>Structure</a:t>
            </a:r>
            <a:endParaRPr lang="zh-CN" alt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706EB52-18E7-9D4D-926C-28706E687278}"/>
              </a:ext>
            </a:extLst>
          </p:cNvPr>
          <p:cNvSpPr/>
          <p:nvPr/>
        </p:nvSpPr>
        <p:spPr>
          <a:xfrm>
            <a:off x="1098305" y="442703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9437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A4513EE-87C8-476F-807A-401B7DEEEFD7}"/>
              </a:ext>
            </a:extLst>
          </p:cNvPr>
          <p:cNvSpPr/>
          <p:nvPr/>
        </p:nvSpPr>
        <p:spPr>
          <a:xfrm>
            <a:off x="35496" y="44624"/>
            <a:ext cx="12085384" cy="676875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F3B78BF-7052-304C-8C4A-A45E17909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5477031" y="3424402"/>
            <a:ext cx="45719" cy="4571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833BFC5-7152-FC4B-9F9F-F1DE2B290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8961214" y="4405009"/>
            <a:ext cx="46990" cy="46990"/>
          </a:xfrm>
          <a:prstGeom prst="rect">
            <a:avLst/>
          </a:prstGeom>
        </p:spPr>
      </p:pic>
      <p:pic>
        <p:nvPicPr>
          <p:cNvPr id="11" name="圖片 10" descr="一張含有 螢幕擷取畫面 的圖片&#10;&#10;&#10;&#10;自動產生的描述">
            <a:extLst>
              <a:ext uri="{FF2B5EF4-FFF2-40B4-BE49-F238E27FC236}">
                <a16:creationId xmlns:a16="http://schemas.microsoft.com/office/drawing/2014/main" id="{8A95510A-A230-B94C-9AA9-623D70B6D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701" y="1001050"/>
            <a:ext cx="3561710" cy="2972624"/>
          </a:xfrm>
          <a:prstGeom prst="rect">
            <a:avLst/>
          </a:prstGeom>
        </p:spPr>
      </p:pic>
      <p:pic>
        <p:nvPicPr>
          <p:cNvPr id="13" name="圖片 12" descr="一張含有 地圖, 螢幕擷取畫面 的圖片&#10;&#10;&#10;&#10;自動產生的描述">
            <a:extLst>
              <a:ext uri="{FF2B5EF4-FFF2-40B4-BE49-F238E27FC236}">
                <a16:creationId xmlns:a16="http://schemas.microsoft.com/office/drawing/2014/main" id="{986DB940-AF98-C14E-B134-226454821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135" y="4034621"/>
            <a:ext cx="3559010" cy="2680134"/>
          </a:xfrm>
          <a:prstGeom prst="rect">
            <a:avLst/>
          </a:prstGeom>
        </p:spPr>
      </p:pic>
      <p:sp>
        <p:nvSpPr>
          <p:cNvPr id="16" name="向右箭號 15">
            <a:extLst>
              <a:ext uri="{FF2B5EF4-FFF2-40B4-BE49-F238E27FC236}">
                <a16:creationId xmlns:a16="http://schemas.microsoft.com/office/drawing/2014/main" id="{F1608945-418E-3A4E-B911-01E1CDE8E04D}"/>
              </a:ext>
            </a:extLst>
          </p:cNvPr>
          <p:cNvSpPr/>
          <p:nvPr/>
        </p:nvSpPr>
        <p:spPr>
          <a:xfrm>
            <a:off x="254400" y="3022745"/>
            <a:ext cx="1032330" cy="1320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514566F-AFAD-1748-A0F6-D2F7F8030F11}"/>
              </a:ext>
            </a:extLst>
          </p:cNvPr>
          <p:cNvSpPr txBox="1"/>
          <p:nvPr/>
        </p:nvSpPr>
        <p:spPr>
          <a:xfrm>
            <a:off x="-430705" y="2487362"/>
            <a:ext cx="2157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Output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8" name="向右箭號 17">
            <a:extLst>
              <a:ext uri="{FF2B5EF4-FFF2-40B4-BE49-F238E27FC236}">
                <a16:creationId xmlns:a16="http://schemas.microsoft.com/office/drawing/2014/main" id="{800BEEAA-8101-E04D-854C-2C863B1FF639}"/>
              </a:ext>
            </a:extLst>
          </p:cNvPr>
          <p:cNvSpPr/>
          <p:nvPr/>
        </p:nvSpPr>
        <p:spPr>
          <a:xfrm>
            <a:off x="5209050" y="3022745"/>
            <a:ext cx="1032330" cy="1320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2BCF4B6-816E-2C42-90AB-25E5BB9E2F24}"/>
              </a:ext>
            </a:extLst>
          </p:cNvPr>
          <p:cNvSpPr txBox="1"/>
          <p:nvPr/>
        </p:nvSpPr>
        <p:spPr>
          <a:xfrm>
            <a:off x="6496796" y="2482765"/>
            <a:ext cx="1931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Early Stopping </a:t>
            </a:r>
            <a:r>
              <a:rPr kumimoji="1" lang="en-US" altLang="zh-TW" sz="16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</a:t>
            </a:r>
            <a:endParaRPr kumimoji="1" lang="zh-TW" altLang="en-US" sz="1600" b="1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A8081F1A-4161-B34C-AD2F-5F43F6D75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10916121" y="4255433"/>
            <a:ext cx="46990" cy="4699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FD202C1B-B791-9B45-B6F2-021B4EF5A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11068521" y="4407833"/>
            <a:ext cx="46990" cy="46990"/>
          </a:xfrm>
          <a:prstGeom prst="rect">
            <a:avLst/>
          </a:prstGeom>
        </p:spPr>
      </p:pic>
      <p:sp>
        <p:nvSpPr>
          <p:cNvPr id="22" name="向右箭號 21">
            <a:extLst>
              <a:ext uri="{FF2B5EF4-FFF2-40B4-BE49-F238E27FC236}">
                <a16:creationId xmlns:a16="http://schemas.microsoft.com/office/drawing/2014/main" id="{EDB8A95F-3A02-E640-8B30-B52E712ECE46}"/>
              </a:ext>
            </a:extLst>
          </p:cNvPr>
          <p:cNvSpPr/>
          <p:nvPr/>
        </p:nvSpPr>
        <p:spPr>
          <a:xfrm>
            <a:off x="6782780" y="3028196"/>
            <a:ext cx="1032330" cy="1320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17FEA6D-054E-134D-80B2-EC8CD70A0279}"/>
              </a:ext>
            </a:extLst>
          </p:cNvPr>
          <p:cNvSpPr txBox="1"/>
          <p:nvPr/>
        </p:nvSpPr>
        <p:spPr>
          <a:xfrm>
            <a:off x="4918940" y="2482765"/>
            <a:ext cx="1656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Dropout = 0.2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1" name="圖片 30" descr="一張含有 地圖, 螢幕擷取畫面 的圖片&#10;&#10;&#10;&#10;自動產生的描述">
            <a:extLst>
              <a:ext uri="{FF2B5EF4-FFF2-40B4-BE49-F238E27FC236}">
                <a16:creationId xmlns:a16="http://schemas.microsoft.com/office/drawing/2014/main" id="{2F8CB7E1-4375-8F44-AFEC-7EB3EB010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4853" y="3928776"/>
            <a:ext cx="3634273" cy="2785979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4A3EF346-9F89-2A47-BC53-F63F978D5DF0}"/>
              </a:ext>
            </a:extLst>
          </p:cNvPr>
          <p:cNvGrpSpPr/>
          <p:nvPr/>
        </p:nvGrpSpPr>
        <p:grpSpPr>
          <a:xfrm>
            <a:off x="8184853" y="981193"/>
            <a:ext cx="3677141" cy="2837485"/>
            <a:chOff x="8751597" y="1086458"/>
            <a:chExt cx="3325854" cy="2581699"/>
          </a:xfrm>
        </p:grpSpPr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7D16201E-6733-1A4D-B13D-BEAC29A98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51597" y="1086458"/>
              <a:ext cx="3325854" cy="513723"/>
            </a:xfrm>
            <a:prstGeom prst="rect">
              <a:avLst/>
            </a:prstGeom>
          </p:spPr>
        </p:pic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125FBD1D-D3E1-174D-90D8-8CD624ACB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51597" y="1579633"/>
              <a:ext cx="3319565" cy="2088524"/>
            </a:xfrm>
            <a:prstGeom prst="rect">
              <a:avLst/>
            </a:prstGeom>
          </p:spPr>
        </p:pic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BF74C3D3-8157-4D04-B34E-747E7AEDB305}"/>
              </a:ext>
            </a:extLst>
          </p:cNvPr>
          <p:cNvSpPr txBox="1"/>
          <p:nvPr/>
        </p:nvSpPr>
        <p:spPr>
          <a:xfrm>
            <a:off x="477239" y="184896"/>
            <a:ext cx="6363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Calibri" panose="020F0502020204030204" pitchFamily="34" charset="0"/>
                <a:cs typeface="Calibri" panose="020F0502020204030204" pitchFamily="34" charset="0"/>
              </a:rPr>
              <a:t>Result of Validation Set</a:t>
            </a:r>
          </a:p>
        </p:txBody>
      </p:sp>
    </p:spTree>
    <p:extLst>
      <p:ext uri="{BB962C8B-B14F-4D97-AF65-F5344CB8AC3E}">
        <p14:creationId xmlns:p14="http://schemas.microsoft.com/office/powerpoint/2010/main" val="4039773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BD8E602-51FC-4ECC-ABDE-E95601BBCD01}"/>
              </a:ext>
            </a:extLst>
          </p:cNvPr>
          <p:cNvSpPr/>
          <p:nvPr/>
        </p:nvSpPr>
        <p:spPr>
          <a:xfrm>
            <a:off x="35496" y="44624"/>
            <a:ext cx="12085384" cy="676875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F2CF6EE-095C-8C4F-AACD-B21A825997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642571"/>
              </p:ext>
            </p:extLst>
          </p:nvPr>
        </p:nvGraphicFramePr>
        <p:xfrm>
          <a:off x="170307" y="754608"/>
          <a:ext cx="11851693" cy="60104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657">
                  <a:extLst>
                    <a:ext uri="{9D8B030D-6E8A-4147-A177-3AD203B41FA5}">
                      <a16:colId xmlns:a16="http://schemas.microsoft.com/office/drawing/2014/main" val="790459829"/>
                    </a:ext>
                  </a:extLst>
                </a:gridCol>
                <a:gridCol w="1829912">
                  <a:extLst>
                    <a:ext uri="{9D8B030D-6E8A-4147-A177-3AD203B41FA5}">
                      <a16:colId xmlns:a16="http://schemas.microsoft.com/office/drawing/2014/main" val="4087761534"/>
                    </a:ext>
                  </a:extLst>
                </a:gridCol>
                <a:gridCol w="1734207">
                  <a:extLst>
                    <a:ext uri="{9D8B030D-6E8A-4147-A177-3AD203B41FA5}">
                      <a16:colId xmlns:a16="http://schemas.microsoft.com/office/drawing/2014/main" val="4254522643"/>
                    </a:ext>
                  </a:extLst>
                </a:gridCol>
                <a:gridCol w="1376855">
                  <a:extLst>
                    <a:ext uri="{9D8B030D-6E8A-4147-A177-3AD203B41FA5}">
                      <a16:colId xmlns:a16="http://schemas.microsoft.com/office/drawing/2014/main" val="3739370212"/>
                    </a:ext>
                  </a:extLst>
                </a:gridCol>
                <a:gridCol w="2732689">
                  <a:extLst>
                    <a:ext uri="{9D8B030D-6E8A-4147-A177-3AD203B41FA5}">
                      <a16:colId xmlns:a16="http://schemas.microsoft.com/office/drawing/2014/main" val="3808406269"/>
                    </a:ext>
                  </a:extLst>
                </a:gridCol>
                <a:gridCol w="1072055">
                  <a:extLst>
                    <a:ext uri="{9D8B030D-6E8A-4147-A177-3AD203B41FA5}">
                      <a16:colId xmlns:a16="http://schemas.microsoft.com/office/drawing/2014/main" val="188704794"/>
                    </a:ext>
                  </a:extLst>
                </a:gridCol>
                <a:gridCol w="1042886">
                  <a:extLst>
                    <a:ext uri="{9D8B030D-6E8A-4147-A177-3AD203B41FA5}">
                      <a16:colId xmlns:a16="http://schemas.microsoft.com/office/drawing/2014/main" val="2867660891"/>
                    </a:ext>
                  </a:extLst>
                </a:gridCol>
                <a:gridCol w="1141432">
                  <a:extLst>
                    <a:ext uri="{9D8B030D-6E8A-4147-A177-3AD203B41FA5}">
                      <a16:colId xmlns:a16="http://schemas.microsoft.com/office/drawing/2014/main" val="1106820404"/>
                    </a:ext>
                  </a:extLst>
                </a:gridCol>
              </a:tblGrid>
              <a:tr h="573190">
                <a:tc>
                  <a:txBody>
                    <a:bodyPr/>
                    <a:lstStyle/>
                    <a:p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Pros</a:t>
                      </a:r>
                      <a:endParaRPr lang="zh-TW" altLang="en-US" sz="1600" b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Cons</a:t>
                      </a:r>
                      <a:endParaRPr lang="zh-TW" altLang="en-US" sz="1600" b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Application</a:t>
                      </a:r>
                      <a:endParaRPr lang="zh-TW" altLang="en-US" sz="1600" b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Testing</a:t>
                      </a:r>
                      <a:r>
                        <a:rPr lang="zh-TW" altLang="en-US" sz="1600" b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sz="1600" b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Set Result </a:t>
                      </a:r>
                      <a:r>
                        <a:rPr lang="en-US" altLang="zh-TW" sz="1400" b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(0~250000)</a:t>
                      </a:r>
                      <a:endParaRPr lang="zh-TW" altLang="en-US" sz="1600" b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RMSE</a:t>
                      </a:r>
                      <a:endParaRPr lang="zh-TW" altLang="en-US" sz="1600" b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Training Time</a:t>
                      </a:r>
                      <a:endParaRPr lang="zh-TW" altLang="en-US" sz="1600" b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Testing Time</a:t>
                      </a:r>
                      <a:endParaRPr lang="zh-TW" altLang="en-US" sz="1600" b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0202041"/>
                  </a:ext>
                </a:extLst>
              </a:tr>
              <a:tr h="183766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Linear</a:t>
                      </a:r>
                      <a:endParaRPr lang="zh-TW" altLang="en-US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Efficiency</a:t>
                      </a:r>
                      <a:endParaRPr lang="zh-TW" altLang="en-US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inaccurate</a:t>
                      </a:r>
                      <a:endParaRPr lang="zh-TW" altLang="en-US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NA</a:t>
                      </a:r>
                      <a:endParaRPr lang="zh-TW" altLang="en-US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11833.5</a:t>
                      </a:r>
                      <a:endParaRPr lang="zh-TW" altLang="en-US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1s</a:t>
                      </a:r>
                      <a:endParaRPr lang="zh-TW" altLang="en-US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0.1s</a:t>
                      </a:r>
                      <a:endParaRPr lang="zh-TW" altLang="en-US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650590"/>
                  </a:ext>
                </a:extLst>
              </a:tr>
              <a:tr h="180505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Elastic Net</a:t>
                      </a:r>
                      <a:endParaRPr lang="zh-TW" altLang="en-US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TW" sz="1400" kern="1200" dirty="0">
                          <a:solidFill>
                            <a:schemeClr val="dk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+mn-cs"/>
                        </a:rPr>
                        <a:t>Feature Selection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zh-TW" sz="1400" kern="1200" dirty="0">
                          <a:solidFill>
                            <a:schemeClr val="dk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+mn-cs"/>
                        </a:rPr>
                        <a:t>      (Regularization)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zh-TW" sz="14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TW" sz="1400" kern="1200" dirty="0">
                          <a:solidFill>
                            <a:schemeClr val="dk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+mn-cs"/>
                        </a:rPr>
                        <a:t>Solve High Collinearity </a:t>
                      </a:r>
                      <a:endParaRPr lang="zh-TW" altLang="en-US" sz="14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Need to re-train </a:t>
                      </a:r>
                      <a:r>
                        <a:rPr lang="en-US" altLang="zh-TW" sz="1400" kern="1200" dirty="0">
                          <a:solidFill>
                            <a:schemeClr val="dk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+mn-cs"/>
                        </a:rPr>
                        <a:t>for every time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US" altLang="zh-TW" sz="1400" kern="1200" dirty="0">
                        <a:solidFill>
                          <a:schemeClr val="dk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400" kern="1200" dirty="0">
                          <a:solidFill>
                            <a:schemeClr val="dk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+mn-cs"/>
                        </a:rPr>
                        <a:t>Cannot Easily Avoid Outlier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Small Data App</a:t>
                      </a:r>
                      <a:endParaRPr lang="zh-TW" altLang="en-US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9749.1</a:t>
                      </a:r>
                      <a:endParaRPr lang="zh-TW" altLang="en-US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401s</a:t>
                      </a:r>
                      <a:endParaRPr lang="zh-TW" altLang="en-US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15s</a:t>
                      </a:r>
                      <a:endParaRPr lang="zh-TW" altLang="en-US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720475"/>
                  </a:ext>
                </a:extLst>
              </a:tr>
              <a:tr h="178863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DNN</a:t>
                      </a:r>
                      <a:endParaRPr lang="zh-TW" altLang="en-US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Don't need to </a:t>
                      </a:r>
                      <a:r>
                        <a:rPr lang="en-US" altLang="zh-TW" sz="140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retrain </a:t>
                      </a:r>
                      <a:endParaRPr lang="en-US" altLang="zh-TW" sz="14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altLang="zh-TW" sz="14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Easily avoid outliers &amp; overfitting</a:t>
                      </a:r>
                      <a:endParaRPr lang="zh-TW" altLang="en-US" sz="14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Expensive</a:t>
                      </a:r>
                      <a:endParaRPr lang="zh-TW" altLang="en-US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Big data App</a:t>
                      </a:r>
                      <a:endParaRPr lang="zh-TW" altLang="en-US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9391.8</a:t>
                      </a:r>
                      <a:endParaRPr lang="zh-TW" altLang="en-US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1758s</a:t>
                      </a:r>
                      <a:endParaRPr lang="zh-TW" altLang="en-US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13s</a:t>
                      </a:r>
                      <a:endParaRPr lang="zh-TW" altLang="en-US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3268028"/>
                  </a:ext>
                </a:extLst>
              </a:tr>
            </a:tbl>
          </a:graphicData>
        </a:graphic>
      </p:graphicFrame>
      <p:pic>
        <p:nvPicPr>
          <p:cNvPr id="5" name="內容版面配置區 4" descr="一張含有 螢幕擷取畫面 的圖片&#10;&#10;&#10;&#10;自動產生的描述">
            <a:extLst>
              <a:ext uri="{FF2B5EF4-FFF2-40B4-BE49-F238E27FC236}">
                <a16:creationId xmlns:a16="http://schemas.microsoft.com/office/drawing/2014/main" id="{3999701D-6AF5-F646-A0BB-BDEC953FEB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6513" b="3178"/>
          <a:stretch/>
        </p:blipFill>
        <p:spPr>
          <a:xfrm>
            <a:off x="6161608" y="5118634"/>
            <a:ext cx="2484575" cy="1571348"/>
          </a:xfrm>
        </p:spPr>
      </p:pic>
      <p:pic>
        <p:nvPicPr>
          <p:cNvPr id="8" name="圖片 7" descr="一張含有 地圖 的圖片&#10;&#10;&#10;&#10;自動產生的描述">
            <a:extLst>
              <a:ext uri="{FF2B5EF4-FFF2-40B4-BE49-F238E27FC236}">
                <a16:creationId xmlns:a16="http://schemas.microsoft.com/office/drawing/2014/main" id="{F4382B53-DB87-8140-B36D-6AE8665AC0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718"/>
          <a:stretch/>
        </p:blipFill>
        <p:spPr>
          <a:xfrm>
            <a:off x="6176896" y="3328268"/>
            <a:ext cx="2484575" cy="1479003"/>
          </a:xfrm>
          <a:prstGeom prst="rect">
            <a:avLst/>
          </a:prstGeom>
        </p:spPr>
      </p:pic>
      <p:pic>
        <p:nvPicPr>
          <p:cNvPr id="10" name="圖片 9" descr="一張含有 地圖 的圖片&#10;&#10;&#10;&#10;自動產生的描述">
            <a:extLst>
              <a:ext uri="{FF2B5EF4-FFF2-40B4-BE49-F238E27FC236}">
                <a16:creationId xmlns:a16="http://schemas.microsoft.com/office/drawing/2014/main" id="{988EBBB6-C643-4541-BA24-7E03E5DA2D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501"/>
          <a:stretch/>
        </p:blipFill>
        <p:spPr>
          <a:xfrm>
            <a:off x="6184539" y="1480445"/>
            <a:ext cx="2469287" cy="147900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5A5CFD0-93BF-491B-B10A-C6E85C7ACE14}"/>
              </a:ext>
            </a:extLst>
          </p:cNvPr>
          <p:cNvSpPr txBox="1"/>
          <p:nvPr/>
        </p:nvSpPr>
        <p:spPr>
          <a:xfrm>
            <a:off x="4313908" y="-76389"/>
            <a:ext cx="3564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latin typeface="Calibri" panose="020F0502020204030204" pitchFamily="34" charset="0"/>
                <a:cs typeface="Calibri" panose="020F0502020204030204" pitchFamily="34" charset="0"/>
              </a:rPr>
              <a:t> Comparison</a:t>
            </a:r>
            <a:endParaRPr lang="zh-CN" alt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130D9196-17F5-499E-8DD5-1F7EDA61DA58}"/>
              </a:ext>
            </a:extLst>
          </p:cNvPr>
          <p:cNvSpPr/>
          <p:nvPr/>
        </p:nvSpPr>
        <p:spPr>
          <a:xfrm>
            <a:off x="1327354" y="1622793"/>
            <a:ext cx="4350774" cy="119430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DD9BC9F-F64A-4A91-BFC4-413C7721578F}"/>
              </a:ext>
            </a:extLst>
          </p:cNvPr>
          <p:cNvSpPr/>
          <p:nvPr/>
        </p:nvSpPr>
        <p:spPr>
          <a:xfrm>
            <a:off x="1052051" y="3282756"/>
            <a:ext cx="1912375" cy="95416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83601D7-6DE8-45AD-A62B-ECC9CDF7C502}"/>
              </a:ext>
            </a:extLst>
          </p:cNvPr>
          <p:cNvSpPr/>
          <p:nvPr/>
        </p:nvSpPr>
        <p:spPr>
          <a:xfrm>
            <a:off x="2859560" y="4148279"/>
            <a:ext cx="1785130" cy="78699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BE66DFA-7D83-40C3-A112-5647BB164A8E}"/>
              </a:ext>
            </a:extLst>
          </p:cNvPr>
          <p:cNvSpPr/>
          <p:nvPr/>
        </p:nvSpPr>
        <p:spPr>
          <a:xfrm>
            <a:off x="947185" y="5714647"/>
            <a:ext cx="1912375" cy="95416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6D7F6CE-CD1A-4AA5-8451-770C3CE2D472}"/>
              </a:ext>
            </a:extLst>
          </p:cNvPr>
          <p:cNvSpPr/>
          <p:nvPr/>
        </p:nvSpPr>
        <p:spPr>
          <a:xfrm>
            <a:off x="8715091" y="1283110"/>
            <a:ext cx="1234698" cy="54819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1935A032-3A97-4D81-A7A3-0DDEB661F679}"/>
              </a:ext>
            </a:extLst>
          </p:cNvPr>
          <p:cNvSpPr/>
          <p:nvPr/>
        </p:nvSpPr>
        <p:spPr>
          <a:xfrm>
            <a:off x="2795937" y="3201484"/>
            <a:ext cx="1912375" cy="95416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505079CD-25E6-4405-814D-5C351D3B501F}"/>
              </a:ext>
            </a:extLst>
          </p:cNvPr>
          <p:cNvSpPr/>
          <p:nvPr/>
        </p:nvSpPr>
        <p:spPr>
          <a:xfrm>
            <a:off x="4644690" y="3648096"/>
            <a:ext cx="1385703" cy="8550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B637AB9F-E94A-4BE0-BC9E-E0D755F6A284}"/>
              </a:ext>
            </a:extLst>
          </p:cNvPr>
          <p:cNvSpPr/>
          <p:nvPr/>
        </p:nvSpPr>
        <p:spPr>
          <a:xfrm>
            <a:off x="1052051" y="4986650"/>
            <a:ext cx="1785131" cy="83568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C892DC5A-4D74-409B-A968-A9649DC33E1A}"/>
              </a:ext>
            </a:extLst>
          </p:cNvPr>
          <p:cNvSpPr/>
          <p:nvPr/>
        </p:nvSpPr>
        <p:spPr>
          <a:xfrm>
            <a:off x="4644690" y="5335683"/>
            <a:ext cx="1385703" cy="95416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826EE983-15DE-4FBC-9DEE-8C26E53DCFF6}"/>
              </a:ext>
            </a:extLst>
          </p:cNvPr>
          <p:cNvSpPr/>
          <p:nvPr/>
        </p:nvSpPr>
        <p:spPr>
          <a:xfrm>
            <a:off x="11075373" y="3678791"/>
            <a:ext cx="719132" cy="7408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EC2CD94D-03D4-4C0F-A4FE-FD619F11BF4E}"/>
              </a:ext>
            </a:extLst>
          </p:cNvPr>
          <p:cNvSpPr/>
          <p:nvPr/>
        </p:nvSpPr>
        <p:spPr>
          <a:xfrm>
            <a:off x="11055053" y="5548045"/>
            <a:ext cx="749954" cy="64727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090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15CAC46-0D1E-4857-9B6D-AF25021E2F4A}"/>
              </a:ext>
            </a:extLst>
          </p:cNvPr>
          <p:cNvSpPr/>
          <p:nvPr/>
        </p:nvSpPr>
        <p:spPr>
          <a:xfrm>
            <a:off x="35496" y="44624"/>
            <a:ext cx="12085384" cy="676875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AF9CE2-42C8-4AC0-BC19-6406F07FF131}"/>
              </a:ext>
            </a:extLst>
          </p:cNvPr>
          <p:cNvSpPr/>
          <p:nvPr/>
        </p:nvSpPr>
        <p:spPr>
          <a:xfrm>
            <a:off x="8768081" y="1264251"/>
            <a:ext cx="3088640" cy="5549125"/>
          </a:xfrm>
          <a:prstGeom prst="rect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0642504-CEB3-4FBA-AA97-DE08BC75F167}"/>
              </a:ext>
            </a:extLst>
          </p:cNvPr>
          <p:cNvSpPr txBox="1"/>
          <p:nvPr/>
        </p:nvSpPr>
        <p:spPr>
          <a:xfrm>
            <a:off x="477238" y="433254"/>
            <a:ext cx="10028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Calibri" panose="020F0502020204030204" pitchFamily="34" charset="0"/>
                <a:cs typeface="Calibri" panose="020F0502020204030204" pitchFamily="34" charset="0"/>
              </a:rPr>
              <a:t>One by one (Description analysis third)</a:t>
            </a:r>
            <a:endParaRPr lang="zh-CN" alt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EA9615-7CFF-4B38-893A-480AF2CE44C7}"/>
              </a:ext>
            </a:extLst>
          </p:cNvPr>
          <p:cNvSpPr/>
          <p:nvPr/>
        </p:nvSpPr>
        <p:spPr>
          <a:xfrm>
            <a:off x="583098" y="5741754"/>
            <a:ext cx="2617301" cy="9688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Image Labeling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23FE065-233D-4F31-86DD-B8101DB1A463}"/>
              </a:ext>
            </a:extLst>
          </p:cNvPr>
          <p:cNvSpPr/>
          <p:nvPr/>
        </p:nvSpPr>
        <p:spPr>
          <a:xfrm>
            <a:off x="4866640" y="5741754"/>
            <a:ext cx="2458720" cy="9688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Price Prediction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8A86E86-6C2F-4586-A433-FF9CA616F9C4}"/>
              </a:ext>
            </a:extLst>
          </p:cNvPr>
          <p:cNvSpPr/>
          <p:nvPr/>
        </p:nvSpPr>
        <p:spPr>
          <a:xfrm>
            <a:off x="8991603" y="5741754"/>
            <a:ext cx="2380785" cy="96882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Description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AE1175-20A8-486A-B012-7DED05399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8" y="1422400"/>
            <a:ext cx="2617301" cy="4245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2BE398-6032-4589-8DC7-E25B910AF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640" y="1393923"/>
            <a:ext cx="2458720" cy="424503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FD58449-37E6-4B67-872A-2C6E7E5F1FC6}"/>
              </a:ext>
            </a:extLst>
          </p:cNvPr>
          <p:cNvSpPr/>
          <p:nvPr/>
        </p:nvSpPr>
        <p:spPr>
          <a:xfrm>
            <a:off x="3566160" y="3315780"/>
            <a:ext cx="944880" cy="40132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F92EFAB-D23D-4F24-AC2B-10549005CBF2}"/>
              </a:ext>
            </a:extLst>
          </p:cNvPr>
          <p:cNvSpPr/>
          <p:nvPr/>
        </p:nvSpPr>
        <p:spPr>
          <a:xfrm>
            <a:off x="7680960" y="3344257"/>
            <a:ext cx="944880" cy="40132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CB65B3-3985-4DB2-A201-06C8DBBDE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601" y="1393924"/>
            <a:ext cx="2380785" cy="427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76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8A9E8F5-CB8B-406D-B5F9-ED1B31CE17F5}"/>
              </a:ext>
            </a:extLst>
          </p:cNvPr>
          <p:cNvSpPr/>
          <p:nvPr/>
        </p:nvSpPr>
        <p:spPr>
          <a:xfrm>
            <a:off x="35496" y="44624"/>
            <a:ext cx="12085384" cy="676875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3523" y="332657"/>
            <a:ext cx="5728459" cy="86409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C00000"/>
                </a:solidFill>
              </a:rPr>
              <a:t>Problem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3D28A59E-B692-4819-B0C2-8F29500F7B8E}"/>
              </a:ext>
            </a:extLst>
          </p:cNvPr>
          <p:cNvCxnSpPr>
            <a:cxnSpLocks/>
          </p:cNvCxnSpPr>
          <p:nvPr/>
        </p:nvCxnSpPr>
        <p:spPr>
          <a:xfrm>
            <a:off x="6096000" y="332656"/>
            <a:ext cx="0" cy="6264696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бъект 2">
            <a:extLst>
              <a:ext uri="{FF2B5EF4-FFF2-40B4-BE49-F238E27FC236}">
                <a16:creationId xmlns:a16="http://schemas.microsoft.com/office/drawing/2014/main" id="{8291A459-F00D-45AF-9DC3-08459884109D}"/>
              </a:ext>
            </a:extLst>
          </p:cNvPr>
          <p:cNvSpPr txBox="1">
            <a:spLocks/>
          </p:cNvSpPr>
          <p:nvPr/>
        </p:nvSpPr>
        <p:spPr>
          <a:xfrm>
            <a:off x="6204012" y="335090"/>
            <a:ext cx="5764457" cy="8640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b="1" dirty="0">
                <a:solidFill>
                  <a:srgbClr val="00B050"/>
                </a:solidFill>
              </a:rPr>
              <a:t>Solution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F9D2B4A0-A9A6-4E71-89B1-010C5776E04B}"/>
              </a:ext>
            </a:extLst>
          </p:cNvPr>
          <p:cNvSpPr txBox="1">
            <a:spLocks/>
          </p:cNvSpPr>
          <p:nvPr/>
        </p:nvSpPr>
        <p:spPr>
          <a:xfrm>
            <a:off x="152402" y="1482054"/>
            <a:ext cx="5943587" cy="50432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sellers </a:t>
            </a:r>
            <a:r>
              <a:rPr lang="en-US" dirty="0">
                <a:solidFill>
                  <a:srgbClr val="002060"/>
                </a:solidFill>
              </a:rPr>
              <a:t>needs to publish an announcement of his car in all available websites for the purchase of cars</a:t>
            </a:r>
          </a:p>
          <a:p>
            <a:pPr marL="0" indent="0">
              <a:buNone/>
            </a:pPr>
            <a:endParaRPr lang="ru-RU" sz="2600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websites</a:t>
            </a:r>
            <a:r>
              <a:rPr lang="en-US" dirty="0">
                <a:solidFill>
                  <a:srgbClr val="002060"/>
                </a:solidFill>
              </a:rPr>
              <a:t> need to check whether the announcement is real or fake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4D7E91-6889-4C2B-9C79-539F94E2A33E}"/>
              </a:ext>
            </a:extLst>
          </p:cNvPr>
          <p:cNvSpPr/>
          <p:nvPr/>
        </p:nvSpPr>
        <p:spPr>
          <a:xfrm>
            <a:off x="6420033" y="2172485"/>
            <a:ext cx="5548423" cy="136815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50"/>
                </a:solidFill>
              </a:rPr>
              <a:t>Use only one app</a:t>
            </a:r>
            <a:r>
              <a:rPr lang="en-US" sz="3600" dirty="0">
                <a:solidFill>
                  <a:srgbClr val="002060"/>
                </a:solidFill>
              </a:rPr>
              <a:t> </a:t>
            </a:r>
          </a:p>
          <a:p>
            <a:pPr algn="ctr"/>
            <a:r>
              <a:rPr lang="en-US" sz="1600" dirty="0">
                <a:solidFill>
                  <a:srgbClr val="002060"/>
                </a:solidFill>
              </a:rPr>
              <a:t>users can choose in which websites they want to publish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3D5363-F851-4CCE-9E53-54E154318667}"/>
              </a:ext>
            </a:extLst>
          </p:cNvPr>
          <p:cNvSpPr/>
          <p:nvPr/>
        </p:nvSpPr>
        <p:spPr>
          <a:xfrm>
            <a:off x="6420033" y="4531178"/>
            <a:ext cx="5548419" cy="136815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50"/>
                </a:solidFill>
              </a:rPr>
              <a:t>Don’t care about fake posts</a:t>
            </a:r>
          </a:p>
          <a:p>
            <a:pPr algn="ctr"/>
            <a:r>
              <a:rPr lang="en-US" sz="1600" dirty="0">
                <a:solidFill>
                  <a:srgbClr val="002060"/>
                </a:solidFill>
              </a:rPr>
              <a:t>application checks announcements using ML algorithms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BA986E-E1F2-433B-8A9C-0DF0D59261B1}"/>
              </a:ext>
            </a:extLst>
          </p:cNvPr>
          <p:cNvSpPr/>
          <p:nvPr/>
        </p:nvSpPr>
        <p:spPr>
          <a:xfrm>
            <a:off x="6334696" y="1710820"/>
            <a:ext cx="56337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 mobile app which allows sellers to: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03B850-19D7-4C09-BEE1-4BECB70E8E65}"/>
              </a:ext>
            </a:extLst>
          </p:cNvPr>
          <p:cNvSpPr/>
          <p:nvPr/>
        </p:nvSpPr>
        <p:spPr>
          <a:xfrm>
            <a:off x="6377357" y="3923869"/>
            <a:ext cx="56337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and websites: </a:t>
            </a:r>
          </a:p>
        </p:txBody>
      </p:sp>
    </p:spTree>
    <p:extLst>
      <p:ext uri="{BB962C8B-B14F-4D97-AF65-F5344CB8AC3E}">
        <p14:creationId xmlns:p14="http://schemas.microsoft.com/office/powerpoint/2010/main" val="3064382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4AF8B5A-98BB-4F36-88B3-37DA931FE369}"/>
              </a:ext>
            </a:extLst>
          </p:cNvPr>
          <p:cNvSpPr/>
          <p:nvPr/>
        </p:nvSpPr>
        <p:spPr>
          <a:xfrm>
            <a:off x="35496" y="44624"/>
            <a:ext cx="12085384" cy="676875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16DE70-6A5F-B642-886B-C2AF6034D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791" y="1045665"/>
            <a:ext cx="11930743" cy="524056"/>
          </a:xfrm>
        </p:spPr>
        <p:txBody>
          <a:bodyPr>
            <a:normAutofit fontScale="90000"/>
          </a:bodyPr>
          <a:lstStyle/>
          <a:p>
            <a:br>
              <a:rPr lang="en-US" altLang="zh-Hans" dirty="0">
                <a:solidFill>
                  <a:srgbClr val="618953"/>
                </a:solidFill>
                <a:latin typeface="Calibri" panose="020F0502020204030204" pitchFamily="34" charset="0"/>
                <a:ea typeface="Tsukushi B Round Gothic" panose="02020400000000000000" pitchFamily="18" charset="-128"/>
                <a:cs typeface="Calibri" panose="020F0502020204030204" pitchFamily="34" charset="0"/>
              </a:rPr>
            </a:br>
            <a:r>
              <a:rPr lang="en-US" altLang="zh-Hans" sz="3100" dirty="0">
                <a:solidFill>
                  <a:srgbClr val="D97416"/>
                </a:solidFill>
                <a:latin typeface="Calibri" panose="020F0502020204030204" pitchFamily="34" charset="0"/>
                <a:ea typeface="Tsukushi B Round Gothic" panose="02020400000000000000" pitchFamily="18" charset="-128"/>
                <a:cs typeface="Calibri" panose="020F0502020204030204" pitchFamily="34" charset="0"/>
              </a:rPr>
              <a:t>from</a:t>
            </a:r>
            <a:r>
              <a:rPr lang="zh-Hans" altLang="en-US" dirty="0">
                <a:solidFill>
                  <a:srgbClr val="618953"/>
                </a:solidFill>
                <a:latin typeface="Calibri" panose="020F0502020204030204" pitchFamily="34" charset="0"/>
                <a:ea typeface="Tsukushi B Round Gothic" panose="02020400000000000000" pitchFamily="18" charset="-128"/>
                <a:cs typeface="Calibri" panose="020F0502020204030204" pitchFamily="34" charset="0"/>
              </a:rPr>
              <a:t> </a:t>
            </a:r>
            <a:r>
              <a:rPr lang="en-US" altLang="zh-Hans" sz="3100" dirty="0">
                <a:latin typeface="Calibri" panose="020F0502020204030204" pitchFamily="34" charset="0"/>
                <a:ea typeface="Tsukushi B Round Gothic" panose="02020400000000000000" pitchFamily="18" charset="-128"/>
                <a:cs typeface="Calibri" panose="020F0502020204030204" pitchFamily="34" charset="0"/>
              </a:rPr>
              <a:t>Natural Language Processing (NLP) </a:t>
            </a:r>
            <a:r>
              <a:rPr lang="en-US" altLang="zh-Hans" sz="3100" dirty="0">
                <a:solidFill>
                  <a:srgbClr val="D97416"/>
                </a:solidFill>
                <a:latin typeface="Calibri" panose="020F0502020204030204" pitchFamily="34" charset="0"/>
                <a:ea typeface="Tsukushi B Round Gothic" panose="02020400000000000000" pitchFamily="18" charset="-128"/>
                <a:cs typeface="Calibri" panose="020F0502020204030204" pitchFamily="34" charset="0"/>
              </a:rPr>
              <a:t>import </a:t>
            </a:r>
            <a:r>
              <a:rPr lang="en-US" altLang="zh-Hans" sz="3100" dirty="0">
                <a:latin typeface="Calibri" panose="020F0502020204030204" pitchFamily="34" charset="0"/>
                <a:ea typeface="Tsukushi B Round Gothic" panose="02020400000000000000" pitchFamily="18" charset="-128"/>
                <a:cs typeface="Calibri" panose="020F0502020204030204" pitchFamily="34" charset="0"/>
              </a:rPr>
              <a:t>Latent Dirichlet Allocation (LDA)</a:t>
            </a:r>
            <a:br>
              <a:rPr lang="en-US" altLang="zh-Hans" dirty="0">
                <a:latin typeface="Calibri" panose="020F0502020204030204" pitchFamily="34" charset="0"/>
                <a:ea typeface="Tsukushi B Round Gothic" panose="02020400000000000000" pitchFamily="18" charset="-128"/>
                <a:cs typeface="Calibri" panose="020F0502020204030204" pitchFamily="34" charset="0"/>
              </a:rPr>
            </a:br>
            <a:endParaRPr lang="en-US" dirty="0">
              <a:latin typeface="Calibri" panose="020F0502020204030204" pitchFamily="34" charset="0"/>
              <a:ea typeface="Tsukushi B Round Gothic" panose="02020400000000000000" pitchFamily="18" charset="-128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BBDC27-3EBA-1241-A141-DC5336E89804}"/>
              </a:ext>
            </a:extLst>
          </p:cNvPr>
          <p:cNvSpPr txBox="1"/>
          <p:nvPr/>
        </p:nvSpPr>
        <p:spPr>
          <a:xfrm>
            <a:off x="353791" y="1854628"/>
            <a:ext cx="576943" cy="4514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60"/>
              </a:lnSpc>
            </a:pPr>
            <a:r>
              <a:rPr lang="en-US" altLang="zh-Hans" sz="2800" dirty="0">
                <a:solidFill>
                  <a:srgbClr val="5F6366"/>
                </a:solidFill>
              </a:rPr>
              <a:t>1</a:t>
            </a:r>
          </a:p>
          <a:p>
            <a:pPr>
              <a:lnSpc>
                <a:spcPts val="3760"/>
              </a:lnSpc>
            </a:pPr>
            <a:r>
              <a:rPr lang="en-US" altLang="zh-Hans" sz="2800" dirty="0">
                <a:solidFill>
                  <a:srgbClr val="5F6366"/>
                </a:solidFill>
              </a:rPr>
              <a:t>2</a:t>
            </a:r>
          </a:p>
          <a:p>
            <a:r>
              <a:rPr lang="en-US" altLang="zh-Hans" sz="2800" dirty="0">
                <a:solidFill>
                  <a:srgbClr val="5F6366"/>
                </a:solidFill>
              </a:rPr>
              <a:t>3</a:t>
            </a:r>
          </a:p>
          <a:p>
            <a:r>
              <a:rPr lang="en-US" altLang="zh-Hans" sz="2800" dirty="0">
                <a:solidFill>
                  <a:srgbClr val="5F6366"/>
                </a:solidFill>
              </a:rPr>
              <a:t>4</a:t>
            </a:r>
          </a:p>
          <a:p>
            <a:r>
              <a:rPr lang="en-US" altLang="zh-Hans" sz="2800" dirty="0">
                <a:solidFill>
                  <a:srgbClr val="5F6366"/>
                </a:solidFill>
              </a:rPr>
              <a:t>5</a:t>
            </a:r>
          </a:p>
          <a:p>
            <a:r>
              <a:rPr lang="en-US" altLang="zh-Hans" sz="2800" dirty="0">
                <a:solidFill>
                  <a:srgbClr val="5F6366"/>
                </a:solidFill>
              </a:rPr>
              <a:t>6</a:t>
            </a:r>
          </a:p>
          <a:p>
            <a:r>
              <a:rPr lang="en-US" altLang="zh-Hans" sz="2800" dirty="0">
                <a:solidFill>
                  <a:srgbClr val="5F6366"/>
                </a:solidFill>
              </a:rPr>
              <a:t>7</a:t>
            </a:r>
          </a:p>
          <a:p>
            <a:r>
              <a:rPr lang="en-US" altLang="zh-Hans" sz="2800" dirty="0">
                <a:solidFill>
                  <a:srgbClr val="5F6366"/>
                </a:solidFill>
              </a:rPr>
              <a:t>8</a:t>
            </a:r>
          </a:p>
          <a:p>
            <a:r>
              <a:rPr lang="en-US" altLang="zh-Hans" sz="2800" dirty="0">
                <a:solidFill>
                  <a:srgbClr val="5F6366"/>
                </a:solidFill>
              </a:rPr>
              <a:t>9</a:t>
            </a:r>
          </a:p>
          <a:p>
            <a:r>
              <a:rPr lang="en-US" altLang="zh-Hans" sz="2800" dirty="0">
                <a:solidFill>
                  <a:srgbClr val="5F6366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0FE0B7-0ADA-FF4A-96D7-F222EA6CC523}"/>
              </a:ext>
            </a:extLst>
          </p:cNvPr>
          <p:cNvSpPr/>
          <p:nvPr/>
        </p:nvSpPr>
        <p:spPr>
          <a:xfrm>
            <a:off x="941621" y="1878217"/>
            <a:ext cx="2090057" cy="4592812"/>
          </a:xfrm>
          <a:prstGeom prst="rect">
            <a:avLst/>
          </a:prstGeom>
          <a:noFill/>
          <a:ln w="12700">
            <a:solidFill>
              <a:srgbClr val="5F6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D92DD7-B1A7-B043-8A2A-FA535FAF2EAA}"/>
              </a:ext>
            </a:extLst>
          </p:cNvPr>
          <p:cNvSpPr txBox="1"/>
          <p:nvPr/>
        </p:nvSpPr>
        <p:spPr>
          <a:xfrm>
            <a:off x="930734" y="1847799"/>
            <a:ext cx="2090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400" b="1" dirty="0">
                <a:solidFill>
                  <a:srgbClr val="808080"/>
                </a:solidFill>
              </a:rPr>
              <a:t>#</a:t>
            </a:r>
            <a:r>
              <a:rPr lang="zh-Hans" altLang="en-US" sz="2400" b="1" dirty="0">
                <a:solidFill>
                  <a:srgbClr val="808080"/>
                </a:solidFill>
              </a:rPr>
              <a:t> </a:t>
            </a:r>
            <a:r>
              <a:rPr lang="en-US" altLang="zh-Hans" sz="2400" b="1" dirty="0">
                <a:solidFill>
                  <a:srgbClr val="808080"/>
                </a:solidFill>
              </a:rPr>
              <a:t>Step</a:t>
            </a:r>
            <a:r>
              <a:rPr lang="zh-Hans" altLang="en-US" sz="2400" b="1" dirty="0">
                <a:solidFill>
                  <a:srgbClr val="808080"/>
                </a:solidFill>
              </a:rPr>
              <a:t> </a:t>
            </a:r>
            <a:r>
              <a:rPr lang="en-US" altLang="zh-Hans" sz="2400" b="1" dirty="0">
                <a:solidFill>
                  <a:srgbClr val="808080"/>
                </a:solidFill>
              </a:rPr>
              <a:t>1:</a:t>
            </a:r>
            <a:r>
              <a:rPr lang="zh-Hans" altLang="en-US" sz="2400" b="1" dirty="0">
                <a:solidFill>
                  <a:srgbClr val="808080"/>
                </a:solidFill>
              </a:rPr>
              <a:t> </a:t>
            </a:r>
            <a:r>
              <a:rPr lang="en-US" altLang="zh-Hans" sz="2400" b="1" dirty="0">
                <a:solidFill>
                  <a:srgbClr val="808080"/>
                </a:solidFill>
              </a:rPr>
              <a:t>User</a:t>
            </a:r>
            <a:r>
              <a:rPr lang="zh-Hans" altLang="en-US" sz="2400" b="1" dirty="0">
                <a:solidFill>
                  <a:srgbClr val="808080"/>
                </a:solidFill>
              </a:rPr>
              <a:t> </a:t>
            </a:r>
            <a:r>
              <a:rPr lang="en-US" altLang="zh-Hans" sz="2400" b="1" dirty="0">
                <a:solidFill>
                  <a:srgbClr val="808080"/>
                </a:solidFill>
              </a:rPr>
              <a:t>Input</a:t>
            </a:r>
            <a:endParaRPr lang="en-US" sz="2400" b="1" dirty="0">
              <a:solidFill>
                <a:srgbClr val="80808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4CB102-8A79-C748-9FC6-601A3008B668}"/>
              </a:ext>
            </a:extLst>
          </p:cNvPr>
          <p:cNvSpPr txBox="1"/>
          <p:nvPr/>
        </p:nvSpPr>
        <p:spPr>
          <a:xfrm>
            <a:off x="3189519" y="1847800"/>
            <a:ext cx="24438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400" b="1" dirty="0">
                <a:solidFill>
                  <a:srgbClr val="808080"/>
                </a:solidFill>
              </a:rPr>
              <a:t>#</a:t>
            </a:r>
            <a:r>
              <a:rPr lang="zh-Hans" altLang="en-US" sz="2400" b="1" dirty="0">
                <a:solidFill>
                  <a:srgbClr val="808080"/>
                </a:solidFill>
              </a:rPr>
              <a:t> </a:t>
            </a:r>
            <a:r>
              <a:rPr lang="en-US" altLang="zh-Hans" sz="2400" b="1" dirty="0">
                <a:solidFill>
                  <a:srgbClr val="808080"/>
                </a:solidFill>
              </a:rPr>
              <a:t>Step</a:t>
            </a:r>
            <a:r>
              <a:rPr lang="zh-Hans" altLang="en-US" sz="2400" b="1" dirty="0">
                <a:solidFill>
                  <a:srgbClr val="808080"/>
                </a:solidFill>
              </a:rPr>
              <a:t> </a:t>
            </a:r>
            <a:r>
              <a:rPr lang="en-US" altLang="zh-Hans" sz="2400" b="1" dirty="0">
                <a:solidFill>
                  <a:srgbClr val="808080"/>
                </a:solidFill>
              </a:rPr>
              <a:t>2:</a:t>
            </a:r>
            <a:r>
              <a:rPr lang="zh-Hans" altLang="en-US" sz="2400" b="1" dirty="0">
                <a:solidFill>
                  <a:srgbClr val="808080"/>
                </a:solidFill>
              </a:rPr>
              <a:t> </a:t>
            </a:r>
            <a:endParaRPr lang="en-GB" altLang="zh-Hans" sz="2400" b="1" dirty="0">
              <a:solidFill>
                <a:srgbClr val="808080"/>
              </a:solidFill>
            </a:endParaRPr>
          </a:p>
          <a:p>
            <a:r>
              <a:rPr lang="en-US" altLang="zh-Hans" sz="2400" b="1" dirty="0">
                <a:solidFill>
                  <a:srgbClr val="808080"/>
                </a:solidFill>
              </a:rPr>
              <a:t>Text</a:t>
            </a:r>
            <a:r>
              <a:rPr lang="zh-Hans" altLang="en-US" sz="2400" b="1" dirty="0">
                <a:solidFill>
                  <a:srgbClr val="808080"/>
                </a:solidFill>
              </a:rPr>
              <a:t> </a:t>
            </a:r>
            <a:r>
              <a:rPr lang="en-US" altLang="zh-Hans" sz="2400" b="1" dirty="0">
                <a:solidFill>
                  <a:srgbClr val="808080"/>
                </a:solidFill>
              </a:rPr>
              <a:t>Processing</a:t>
            </a:r>
            <a:endParaRPr lang="en-US" sz="2400" b="1" dirty="0">
              <a:solidFill>
                <a:srgbClr val="80808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3C6B71-23D7-0641-AD48-457EBF428D75}"/>
              </a:ext>
            </a:extLst>
          </p:cNvPr>
          <p:cNvSpPr txBox="1"/>
          <p:nvPr/>
        </p:nvSpPr>
        <p:spPr>
          <a:xfrm>
            <a:off x="5791207" y="1847799"/>
            <a:ext cx="2182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400" b="1" dirty="0">
                <a:solidFill>
                  <a:srgbClr val="808080"/>
                </a:solidFill>
              </a:rPr>
              <a:t>#</a:t>
            </a:r>
            <a:r>
              <a:rPr lang="zh-Hans" altLang="en-US" sz="2400" b="1" dirty="0">
                <a:solidFill>
                  <a:srgbClr val="808080"/>
                </a:solidFill>
              </a:rPr>
              <a:t> </a:t>
            </a:r>
            <a:r>
              <a:rPr lang="en-US" altLang="zh-Hans" sz="2400" b="1" dirty="0">
                <a:solidFill>
                  <a:srgbClr val="808080"/>
                </a:solidFill>
              </a:rPr>
              <a:t>Step</a:t>
            </a:r>
            <a:r>
              <a:rPr lang="zh-Hans" altLang="en-US" sz="2400" b="1" dirty="0">
                <a:solidFill>
                  <a:srgbClr val="808080"/>
                </a:solidFill>
              </a:rPr>
              <a:t> </a:t>
            </a:r>
            <a:r>
              <a:rPr lang="en-US" altLang="zh-Hans" sz="2400" b="1" dirty="0">
                <a:solidFill>
                  <a:srgbClr val="808080"/>
                </a:solidFill>
              </a:rPr>
              <a:t>3:</a:t>
            </a:r>
            <a:r>
              <a:rPr lang="zh-Hans" altLang="en-US" sz="2400" b="1" dirty="0">
                <a:solidFill>
                  <a:srgbClr val="808080"/>
                </a:solidFill>
              </a:rPr>
              <a:t> </a:t>
            </a:r>
            <a:endParaRPr lang="en-GB" altLang="zh-Hans" sz="2400" b="1" dirty="0">
              <a:solidFill>
                <a:srgbClr val="808080"/>
              </a:solidFill>
            </a:endParaRPr>
          </a:p>
          <a:p>
            <a:r>
              <a:rPr lang="en-US" altLang="zh-Hans" sz="2400" b="1" dirty="0">
                <a:solidFill>
                  <a:srgbClr val="808080"/>
                </a:solidFill>
              </a:rPr>
              <a:t>Bag</a:t>
            </a:r>
            <a:r>
              <a:rPr lang="zh-Hans" altLang="en-US" sz="2400" b="1" dirty="0">
                <a:solidFill>
                  <a:srgbClr val="808080"/>
                </a:solidFill>
              </a:rPr>
              <a:t> </a:t>
            </a:r>
            <a:r>
              <a:rPr lang="en-US" altLang="zh-Hans" sz="2400" b="1" dirty="0">
                <a:solidFill>
                  <a:srgbClr val="808080"/>
                </a:solidFill>
              </a:rPr>
              <a:t>of</a:t>
            </a:r>
            <a:r>
              <a:rPr lang="zh-Hans" altLang="en-US" sz="2400" b="1" dirty="0">
                <a:solidFill>
                  <a:srgbClr val="808080"/>
                </a:solidFill>
              </a:rPr>
              <a:t> </a:t>
            </a:r>
            <a:r>
              <a:rPr lang="en-US" altLang="zh-Hans" sz="2400" b="1" dirty="0">
                <a:solidFill>
                  <a:srgbClr val="808080"/>
                </a:solidFill>
              </a:rPr>
              <a:t>Words</a:t>
            </a:r>
            <a:endParaRPr lang="en-US" sz="2400" b="1" dirty="0">
              <a:solidFill>
                <a:srgbClr val="80808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38A379-7697-144A-8DBD-017B1296009E}"/>
              </a:ext>
            </a:extLst>
          </p:cNvPr>
          <p:cNvSpPr txBox="1"/>
          <p:nvPr/>
        </p:nvSpPr>
        <p:spPr>
          <a:xfrm>
            <a:off x="8011869" y="1847799"/>
            <a:ext cx="1458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400" b="1" dirty="0">
                <a:solidFill>
                  <a:srgbClr val="808080"/>
                </a:solidFill>
              </a:rPr>
              <a:t>#</a:t>
            </a:r>
            <a:r>
              <a:rPr lang="zh-Hans" altLang="en-US" sz="2400" b="1" dirty="0">
                <a:solidFill>
                  <a:srgbClr val="808080"/>
                </a:solidFill>
              </a:rPr>
              <a:t> </a:t>
            </a:r>
            <a:r>
              <a:rPr lang="en-US" altLang="zh-Hans" sz="2400" b="1" dirty="0">
                <a:solidFill>
                  <a:srgbClr val="808080"/>
                </a:solidFill>
              </a:rPr>
              <a:t>Step</a:t>
            </a:r>
            <a:r>
              <a:rPr lang="zh-Hans" altLang="en-US" sz="2400" b="1" dirty="0">
                <a:solidFill>
                  <a:srgbClr val="808080"/>
                </a:solidFill>
              </a:rPr>
              <a:t> </a:t>
            </a:r>
            <a:r>
              <a:rPr lang="en-US" altLang="zh-Hans" sz="2400" b="1" dirty="0">
                <a:solidFill>
                  <a:srgbClr val="808080"/>
                </a:solidFill>
              </a:rPr>
              <a:t>4:</a:t>
            </a:r>
            <a:r>
              <a:rPr lang="zh-Hans" altLang="en-US" sz="2400" b="1" dirty="0">
                <a:solidFill>
                  <a:srgbClr val="808080"/>
                </a:solidFill>
              </a:rPr>
              <a:t>    </a:t>
            </a:r>
            <a:r>
              <a:rPr lang="en-US" altLang="zh-Hans" sz="2400" b="1" dirty="0">
                <a:solidFill>
                  <a:srgbClr val="808080"/>
                </a:solidFill>
              </a:rPr>
              <a:t>LDA</a:t>
            </a:r>
            <a:endParaRPr lang="en-US" sz="2400" b="1" dirty="0">
              <a:solidFill>
                <a:srgbClr val="80808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BC5C41-668C-1F49-B333-6AE8ECF263B8}"/>
              </a:ext>
            </a:extLst>
          </p:cNvPr>
          <p:cNvSpPr txBox="1"/>
          <p:nvPr/>
        </p:nvSpPr>
        <p:spPr>
          <a:xfrm>
            <a:off x="9688278" y="1847799"/>
            <a:ext cx="1992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400" b="1" dirty="0">
                <a:solidFill>
                  <a:srgbClr val="808080"/>
                </a:solidFill>
              </a:rPr>
              <a:t>#</a:t>
            </a:r>
            <a:r>
              <a:rPr lang="zh-Hans" altLang="en-US" sz="2400" b="1" dirty="0">
                <a:solidFill>
                  <a:srgbClr val="808080"/>
                </a:solidFill>
              </a:rPr>
              <a:t> </a:t>
            </a:r>
            <a:r>
              <a:rPr lang="en-US" altLang="zh-Hans" sz="2400" b="1" dirty="0">
                <a:solidFill>
                  <a:srgbClr val="808080"/>
                </a:solidFill>
              </a:rPr>
              <a:t>Step</a:t>
            </a:r>
            <a:r>
              <a:rPr lang="zh-Hans" altLang="en-US" sz="2400" b="1" dirty="0">
                <a:solidFill>
                  <a:srgbClr val="808080"/>
                </a:solidFill>
              </a:rPr>
              <a:t> </a:t>
            </a:r>
            <a:r>
              <a:rPr lang="en-US" altLang="zh-Hans" sz="2400" b="1" dirty="0">
                <a:solidFill>
                  <a:srgbClr val="808080"/>
                </a:solidFill>
              </a:rPr>
              <a:t>5:</a:t>
            </a:r>
            <a:r>
              <a:rPr lang="zh-Hans" altLang="en-US" sz="2400" b="1" dirty="0">
                <a:solidFill>
                  <a:srgbClr val="808080"/>
                </a:solidFill>
              </a:rPr>
              <a:t>    </a:t>
            </a:r>
            <a:r>
              <a:rPr lang="en-US" altLang="zh-Hans" sz="2400" b="1" dirty="0">
                <a:solidFill>
                  <a:srgbClr val="808080"/>
                </a:solidFill>
              </a:rPr>
              <a:t>Return</a:t>
            </a:r>
            <a:endParaRPr lang="en-US" sz="2400" b="1" dirty="0">
              <a:solidFill>
                <a:srgbClr val="80808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EE7134-FB1A-6241-B77E-A8ED448C95F2}"/>
              </a:ext>
            </a:extLst>
          </p:cNvPr>
          <p:cNvSpPr txBox="1"/>
          <p:nvPr/>
        </p:nvSpPr>
        <p:spPr>
          <a:xfrm>
            <a:off x="996025" y="2821940"/>
            <a:ext cx="18941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400" dirty="0">
                <a:solidFill>
                  <a:srgbClr val="8987CB"/>
                </a:solidFill>
              </a:rPr>
              <a:t>Input </a:t>
            </a:r>
            <a:r>
              <a:rPr lang="en-US" altLang="zh-Hans" sz="2400" dirty="0"/>
              <a:t>()</a:t>
            </a:r>
          </a:p>
          <a:p>
            <a:endParaRPr lang="en-US" altLang="zh-Hans" sz="2400" dirty="0">
              <a:solidFill>
                <a:srgbClr val="A6B7C8"/>
              </a:solidFill>
            </a:endParaRPr>
          </a:p>
          <a:p>
            <a:endParaRPr lang="en-US" altLang="zh-Hans" sz="2400" dirty="0">
              <a:solidFill>
                <a:srgbClr val="A6B7C8"/>
              </a:solidFill>
            </a:endParaRPr>
          </a:p>
          <a:p>
            <a:endParaRPr lang="en-US" altLang="zh-Hans" sz="2400" dirty="0">
              <a:solidFill>
                <a:srgbClr val="A6B7C8"/>
              </a:solidFill>
            </a:endParaRPr>
          </a:p>
          <a:p>
            <a:endParaRPr lang="en-US" altLang="zh-Hans" sz="2400" dirty="0">
              <a:solidFill>
                <a:srgbClr val="A6B7C8"/>
              </a:solidFill>
            </a:endParaRPr>
          </a:p>
          <a:p>
            <a:r>
              <a:rPr lang="en-US" altLang="zh-Hans" sz="2400" dirty="0">
                <a:solidFill>
                  <a:schemeClr val="bg2">
                    <a:lumMod val="25000"/>
                  </a:schemeClr>
                </a:solidFill>
              </a:rPr>
              <a:t>#Minimum</a:t>
            </a:r>
            <a:r>
              <a:rPr lang="zh-Hans" altLang="en-US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Hans" sz="2400" dirty="0">
                <a:solidFill>
                  <a:schemeClr val="bg2">
                    <a:lumMod val="25000"/>
                  </a:schemeClr>
                </a:solidFill>
              </a:rPr>
              <a:t>200</a:t>
            </a:r>
            <a:r>
              <a:rPr lang="zh-Hans" altLang="en-US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Hans" sz="2400" dirty="0">
                <a:solidFill>
                  <a:schemeClr val="bg2">
                    <a:lumMod val="25000"/>
                  </a:schemeClr>
                </a:solidFill>
              </a:rPr>
              <a:t>words</a:t>
            </a:r>
            <a:r>
              <a:rPr lang="zh-Hans" altLang="en-US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Hans" sz="2400" dirty="0">
                <a:solidFill>
                  <a:schemeClr val="bg2">
                    <a:lumMod val="25000"/>
                  </a:schemeClr>
                </a:solidFill>
              </a:rPr>
              <a:t>description</a:t>
            </a:r>
            <a:r>
              <a:rPr lang="zh-Hans" altLang="en-US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Hans" sz="2400" dirty="0">
                <a:solidFill>
                  <a:schemeClr val="bg2">
                    <a:lumMod val="25000"/>
                  </a:schemeClr>
                </a:solidFill>
              </a:rPr>
              <a:t>of</a:t>
            </a:r>
            <a:r>
              <a:rPr lang="zh-Hans" altLang="en-US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Hans" sz="2400" dirty="0">
                <a:solidFill>
                  <a:schemeClr val="bg2">
                    <a:lumMod val="25000"/>
                  </a:schemeClr>
                </a:solidFill>
              </a:rPr>
              <a:t>car</a:t>
            </a:r>
            <a:endParaRPr lang="en-US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980391-A63D-5148-ACC9-BC3B12A61435}"/>
              </a:ext>
            </a:extLst>
          </p:cNvPr>
          <p:cNvSpPr/>
          <p:nvPr/>
        </p:nvSpPr>
        <p:spPr>
          <a:xfrm>
            <a:off x="3184071" y="1878217"/>
            <a:ext cx="2509163" cy="4592812"/>
          </a:xfrm>
          <a:prstGeom prst="rect">
            <a:avLst/>
          </a:prstGeom>
          <a:noFill/>
          <a:ln w="12700">
            <a:solidFill>
              <a:srgbClr val="5F6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724FBA-512C-3A43-B694-910C3B581A96}"/>
              </a:ext>
            </a:extLst>
          </p:cNvPr>
          <p:cNvSpPr/>
          <p:nvPr/>
        </p:nvSpPr>
        <p:spPr>
          <a:xfrm>
            <a:off x="5823854" y="1878217"/>
            <a:ext cx="2090057" cy="4592812"/>
          </a:xfrm>
          <a:prstGeom prst="rect">
            <a:avLst/>
          </a:prstGeom>
          <a:noFill/>
          <a:ln w="12700">
            <a:solidFill>
              <a:srgbClr val="5F6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888FAD-6CE2-9E4C-AB13-F88D438FCB25}"/>
              </a:ext>
            </a:extLst>
          </p:cNvPr>
          <p:cNvSpPr/>
          <p:nvPr/>
        </p:nvSpPr>
        <p:spPr>
          <a:xfrm>
            <a:off x="8011882" y="1881741"/>
            <a:ext cx="1578439" cy="4592812"/>
          </a:xfrm>
          <a:prstGeom prst="rect">
            <a:avLst/>
          </a:prstGeom>
          <a:noFill/>
          <a:ln w="12700">
            <a:solidFill>
              <a:srgbClr val="5F6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3C2C990-E0E6-4C4B-855D-F979AE8F9E53}"/>
              </a:ext>
            </a:extLst>
          </p:cNvPr>
          <p:cNvSpPr/>
          <p:nvPr/>
        </p:nvSpPr>
        <p:spPr>
          <a:xfrm>
            <a:off x="9688279" y="1878217"/>
            <a:ext cx="2090057" cy="4592812"/>
          </a:xfrm>
          <a:prstGeom prst="rect">
            <a:avLst/>
          </a:prstGeom>
          <a:noFill/>
          <a:ln w="12700">
            <a:solidFill>
              <a:srgbClr val="5F6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580A89-127E-B046-966B-5D89C083370F}"/>
              </a:ext>
            </a:extLst>
          </p:cNvPr>
          <p:cNvSpPr txBox="1"/>
          <p:nvPr/>
        </p:nvSpPr>
        <p:spPr>
          <a:xfrm>
            <a:off x="3234051" y="2821652"/>
            <a:ext cx="235478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400" dirty="0">
                <a:solidFill>
                  <a:srgbClr val="D97416"/>
                </a:solidFill>
              </a:rPr>
              <a:t>from</a:t>
            </a:r>
            <a:r>
              <a:rPr lang="zh-Hans" altLang="en-US" sz="2400" dirty="0">
                <a:solidFill>
                  <a:srgbClr val="A6B7C8"/>
                </a:solidFill>
              </a:rPr>
              <a:t> </a:t>
            </a:r>
            <a:r>
              <a:rPr lang="en-US" altLang="zh-Hans" sz="2400" b="1" dirty="0"/>
              <a:t>NLTK</a:t>
            </a:r>
            <a:r>
              <a:rPr lang="zh-Hans" altLang="en-US" sz="2400" dirty="0">
                <a:solidFill>
                  <a:srgbClr val="A6B7C8"/>
                </a:solidFill>
              </a:rPr>
              <a:t> </a:t>
            </a:r>
            <a:r>
              <a:rPr lang="en-US" altLang="zh-Hans" sz="2400" dirty="0">
                <a:solidFill>
                  <a:srgbClr val="D97416"/>
                </a:solidFill>
              </a:rPr>
              <a:t>import</a:t>
            </a:r>
            <a:r>
              <a:rPr lang="zh-Hans" altLang="en-US" sz="2400" dirty="0">
                <a:solidFill>
                  <a:srgbClr val="D97416"/>
                </a:solidFill>
              </a:rPr>
              <a:t> </a:t>
            </a:r>
            <a:endParaRPr lang="en-GB" altLang="zh-Hans" sz="2400" dirty="0">
              <a:solidFill>
                <a:srgbClr val="D97416"/>
              </a:solidFill>
            </a:endParaRPr>
          </a:p>
          <a:p>
            <a:endParaRPr lang="en-US" altLang="zh-Hans" sz="2400" dirty="0">
              <a:solidFill>
                <a:srgbClr val="D97416"/>
              </a:solidFill>
            </a:endParaRPr>
          </a:p>
          <a:p>
            <a:endParaRPr lang="en-US" altLang="zh-Hans" sz="2400" dirty="0">
              <a:solidFill>
                <a:srgbClr val="D97416"/>
              </a:solidFill>
            </a:endParaRPr>
          </a:p>
          <a:p>
            <a:endParaRPr lang="en-US" altLang="zh-Hans" sz="2400" dirty="0">
              <a:solidFill>
                <a:srgbClr val="D97416"/>
              </a:solidFill>
            </a:endParaRPr>
          </a:p>
          <a:p>
            <a:r>
              <a:rPr lang="en-US" altLang="zh-Hans" sz="2400" dirty="0">
                <a:solidFill>
                  <a:schemeClr val="bg2">
                    <a:lumMod val="25000"/>
                  </a:schemeClr>
                </a:solidFill>
              </a:rPr>
              <a:t>#Tokeniser</a:t>
            </a:r>
          </a:p>
          <a:p>
            <a:r>
              <a:rPr lang="en-US" altLang="zh-Hans" sz="2400" dirty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altLang="zh-Hans" sz="2400" dirty="0" err="1">
                <a:solidFill>
                  <a:schemeClr val="bg2">
                    <a:lumMod val="25000"/>
                  </a:schemeClr>
                </a:solidFill>
              </a:rPr>
              <a:t>Stopwords</a:t>
            </a:r>
            <a:endParaRPr lang="en-US" altLang="zh-Hans" sz="2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zh-Hans" sz="2400" dirty="0">
                <a:solidFill>
                  <a:schemeClr val="bg2">
                    <a:lumMod val="25000"/>
                  </a:schemeClr>
                </a:solidFill>
              </a:rPr>
              <a:t>#Stemming</a:t>
            </a:r>
            <a:endParaRPr lang="en-US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22519E-ED3C-BF4A-AA85-5EE5EC969D19}"/>
              </a:ext>
            </a:extLst>
          </p:cNvPr>
          <p:cNvSpPr txBox="1"/>
          <p:nvPr/>
        </p:nvSpPr>
        <p:spPr>
          <a:xfrm>
            <a:off x="5802060" y="2821652"/>
            <a:ext cx="20682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D97416"/>
                </a:solidFill>
              </a:rPr>
              <a:t>from </a:t>
            </a:r>
            <a:r>
              <a:rPr lang="en-GB" sz="2400" dirty="0"/>
              <a:t>gensim</a:t>
            </a:r>
            <a:r>
              <a:rPr lang="en-GB" sz="2400" dirty="0">
                <a:solidFill>
                  <a:srgbClr val="A6B7C8"/>
                </a:solidFill>
              </a:rPr>
              <a:t> </a:t>
            </a:r>
            <a:r>
              <a:rPr lang="en-GB" sz="2400" dirty="0">
                <a:solidFill>
                  <a:srgbClr val="D97416"/>
                </a:solidFill>
              </a:rPr>
              <a:t>import </a:t>
            </a:r>
            <a:r>
              <a:rPr lang="en-GB" sz="2400" dirty="0"/>
              <a:t>corpora</a:t>
            </a:r>
            <a:endParaRPr lang="en-US" altLang="zh-Hans" sz="2400" dirty="0"/>
          </a:p>
          <a:p>
            <a:endParaRPr lang="en-US" altLang="zh-Hans" sz="2400" dirty="0">
              <a:solidFill>
                <a:srgbClr val="A6B7C8"/>
              </a:solidFill>
            </a:endParaRPr>
          </a:p>
          <a:p>
            <a:endParaRPr lang="en-US" altLang="zh-Hans" sz="2400" dirty="0">
              <a:solidFill>
                <a:srgbClr val="A6B7C8"/>
              </a:solidFill>
            </a:endParaRPr>
          </a:p>
          <a:p>
            <a:r>
              <a:rPr lang="en-US" altLang="zh-Hans" sz="2400" dirty="0">
                <a:solidFill>
                  <a:schemeClr val="bg2">
                    <a:lumMod val="25000"/>
                  </a:schemeClr>
                </a:solidFill>
              </a:rPr>
              <a:t>#Convert</a:t>
            </a:r>
            <a:r>
              <a:rPr lang="zh-Hans" altLang="en-US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Hans" sz="2400" dirty="0">
                <a:solidFill>
                  <a:schemeClr val="bg2">
                    <a:lumMod val="25000"/>
                  </a:schemeClr>
                </a:solidFill>
              </a:rPr>
              <a:t>text</a:t>
            </a:r>
            <a:r>
              <a:rPr lang="zh-Hans" altLang="en-US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Hans" sz="2400" dirty="0">
                <a:solidFill>
                  <a:schemeClr val="bg2">
                    <a:lumMod val="25000"/>
                  </a:schemeClr>
                </a:solidFill>
              </a:rPr>
              <a:t>into</a:t>
            </a:r>
            <a:r>
              <a:rPr lang="zh-Hans" altLang="en-US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Hans" sz="2400" dirty="0">
                <a:solidFill>
                  <a:schemeClr val="bg2">
                    <a:lumMod val="25000"/>
                  </a:schemeClr>
                </a:solidFill>
              </a:rPr>
              <a:t>a</a:t>
            </a:r>
            <a:r>
              <a:rPr lang="zh-Hans" altLang="en-US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Hans" sz="2400" dirty="0">
                <a:solidFill>
                  <a:schemeClr val="bg2">
                    <a:lumMod val="25000"/>
                  </a:schemeClr>
                </a:solidFill>
              </a:rPr>
              <a:t>matrix</a:t>
            </a:r>
            <a:r>
              <a:rPr lang="zh-Hans" altLang="en-US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Hans" sz="2400" dirty="0">
                <a:solidFill>
                  <a:schemeClr val="bg2">
                    <a:lumMod val="25000"/>
                  </a:schemeClr>
                </a:solidFill>
              </a:rPr>
              <a:t>of</a:t>
            </a:r>
            <a:r>
              <a:rPr lang="zh-Hans" altLang="en-US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Hans" sz="2400" dirty="0">
                <a:solidFill>
                  <a:schemeClr val="bg2">
                    <a:lumMod val="25000"/>
                  </a:schemeClr>
                </a:solidFill>
              </a:rPr>
              <a:t>words</a:t>
            </a:r>
            <a:endParaRPr lang="en-US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E638D6-FE13-3C43-AC87-AA5713692B5B}"/>
              </a:ext>
            </a:extLst>
          </p:cNvPr>
          <p:cNvSpPr txBox="1"/>
          <p:nvPr/>
        </p:nvSpPr>
        <p:spPr>
          <a:xfrm>
            <a:off x="8044531" y="2821652"/>
            <a:ext cx="15838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400" dirty="0">
                <a:solidFill>
                  <a:srgbClr val="D97416"/>
                </a:solidFill>
              </a:rPr>
              <a:t>import</a:t>
            </a:r>
            <a:r>
              <a:rPr lang="en-US" altLang="zh-Hans" sz="2400" dirty="0">
                <a:solidFill>
                  <a:srgbClr val="A6B7C8"/>
                </a:solidFill>
              </a:rPr>
              <a:t> </a:t>
            </a:r>
            <a:r>
              <a:rPr lang="en-US" altLang="zh-Hans" sz="2400" dirty="0" err="1"/>
              <a:t>gensim</a:t>
            </a:r>
            <a:r>
              <a:rPr lang="en-US" altLang="zh-Hans" sz="2400" dirty="0"/>
              <a:t> </a:t>
            </a:r>
          </a:p>
          <a:p>
            <a:endParaRPr lang="en-US" altLang="zh-Hans" sz="2400" dirty="0">
              <a:solidFill>
                <a:srgbClr val="A6B7C8"/>
              </a:solidFill>
            </a:endParaRPr>
          </a:p>
          <a:p>
            <a:endParaRPr lang="en-US" altLang="zh-Hans" sz="2400" dirty="0">
              <a:solidFill>
                <a:srgbClr val="A6B7C8"/>
              </a:solidFill>
            </a:endParaRPr>
          </a:p>
          <a:p>
            <a:endParaRPr lang="en-US" altLang="zh-Hans" sz="2400" dirty="0">
              <a:solidFill>
                <a:srgbClr val="A6B7C8"/>
              </a:solidFill>
            </a:endParaRPr>
          </a:p>
          <a:p>
            <a:r>
              <a:rPr lang="en-US" altLang="zh-Hans" sz="2400" dirty="0">
                <a:solidFill>
                  <a:schemeClr val="bg2">
                    <a:lumMod val="25000"/>
                  </a:schemeClr>
                </a:solidFill>
              </a:rPr>
              <a:t>#Topic</a:t>
            </a:r>
            <a:r>
              <a:rPr lang="zh-Hans" altLang="en-US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Hans" sz="2400" dirty="0">
                <a:solidFill>
                  <a:schemeClr val="bg2">
                    <a:lumMod val="25000"/>
                  </a:schemeClr>
                </a:solidFill>
              </a:rPr>
              <a:t>Modeling</a:t>
            </a:r>
            <a:endParaRPr lang="en-US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49B054-F273-D649-99AE-3E863F2AF161}"/>
              </a:ext>
            </a:extLst>
          </p:cNvPr>
          <p:cNvSpPr txBox="1"/>
          <p:nvPr/>
        </p:nvSpPr>
        <p:spPr>
          <a:xfrm>
            <a:off x="353791" y="337779"/>
            <a:ext cx="36445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4000" b="1" dirty="0">
                <a:latin typeface="Calibri" panose="020F0502020204030204" pitchFamily="34" charset="0"/>
                <a:ea typeface="Tsukushi B Round Gothic" panose="02020400000000000000" pitchFamily="18" charset="-128"/>
                <a:cs typeface="Calibri" panose="020F0502020204030204" pitchFamily="34" charset="0"/>
              </a:rPr>
              <a:t>Description</a:t>
            </a:r>
            <a:r>
              <a:rPr lang="zh-Hans" altLang="en-US" sz="4000" b="1" dirty="0">
                <a:latin typeface="Calibri" panose="020F0502020204030204" pitchFamily="34" charset="0"/>
                <a:ea typeface="Tsukushi B Round Gothic" panose="02020400000000000000" pitchFamily="18" charset="-128"/>
                <a:cs typeface="Calibri" panose="020F0502020204030204" pitchFamily="34" charset="0"/>
              </a:rPr>
              <a:t> </a:t>
            </a:r>
            <a:r>
              <a:rPr lang="en-US" altLang="zh-Hans" sz="4000" b="1" dirty="0">
                <a:latin typeface="Calibri" panose="020F0502020204030204" pitchFamily="34" charset="0"/>
                <a:ea typeface="Tsukushi B Round Gothic" panose="02020400000000000000" pitchFamily="18" charset="-128"/>
                <a:cs typeface="Calibri" panose="020F0502020204030204" pitchFamily="34" charset="0"/>
              </a:rPr>
              <a:t>Box</a:t>
            </a:r>
            <a:endParaRPr lang="en-US" sz="4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FD9F27-6968-E743-A77F-0BE4E573ECA1}"/>
              </a:ext>
            </a:extLst>
          </p:cNvPr>
          <p:cNvSpPr txBox="1"/>
          <p:nvPr/>
        </p:nvSpPr>
        <p:spPr>
          <a:xfrm>
            <a:off x="9688278" y="2821652"/>
            <a:ext cx="21880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400" dirty="0">
                <a:solidFill>
                  <a:srgbClr val="D97416"/>
                </a:solidFill>
              </a:rPr>
              <a:t>if</a:t>
            </a:r>
            <a:r>
              <a:rPr lang="zh-Hans" altLang="en-US" sz="2400" dirty="0">
                <a:solidFill>
                  <a:srgbClr val="A6B7C8"/>
                </a:solidFill>
              </a:rPr>
              <a:t> </a:t>
            </a:r>
            <a:r>
              <a:rPr lang="en-US" altLang="zh-Hans" sz="2400" dirty="0">
                <a:solidFill>
                  <a:srgbClr val="8987CB"/>
                </a:solidFill>
              </a:rPr>
              <a:t>any </a:t>
            </a:r>
            <a:r>
              <a:rPr lang="en-US" altLang="zh-Hans" sz="2400" dirty="0"/>
              <a:t>()</a:t>
            </a:r>
          </a:p>
          <a:p>
            <a:endParaRPr lang="en-US" sz="2400" dirty="0">
              <a:solidFill>
                <a:srgbClr val="A6B7C8"/>
              </a:solidFill>
            </a:endParaRPr>
          </a:p>
          <a:p>
            <a:endParaRPr lang="en-US" sz="2400" dirty="0">
              <a:solidFill>
                <a:srgbClr val="A6B7C8"/>
              </a:solidFill>
            </a:endParaRPr>
          </a:p>
          <a:p>
            <a:endParaRPr lang="en-US" sz="2400" dirty="0">
              <a:solidFill>
                <a:srgbClr val="A6B7C8"/>
              </a:solidFill>
            </a:endParaRPr>
          </a:p>
          <a:p>
            <a:endParaRPr lang="en-US" altLang="zh-Hans" sz="2400" dirty="0">
              <a:solidFill>
                <a:srgbClr val="A6B7C8"/>
              </a:solidFill>
            </a:endParaRPr>
          </a:p>
          <a:p>
            <a:r>
              <a:rPr lang="en-US" altLang="zh-Hans" sz="2400" dirty="0">
                <a:solidFill>
                  <a:schemeClr val="bg2">
                    <a:lumMod val="25000"/>
                  </a:schemeClr>
                </a:solidFill>
              </a:rPr>
              <a:t>#Create</a:t>
            </a:r>
            <a:r>
              <a:rPr lang="zh-Hans" altLang="en-US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Hans" sz="2400" dirty="0">
                <a:solidFill>
                  <a:schemeClr val="bg2">
                    <a:lumMod val="25000"/>
                  </a:schemeClr>
                </a:solidFill>
              </a:rPr>
              <a:t>a</a:t>
            </a:r>
            <a:r>
              <a:rPr lang="zh-Hans" altLang="en-US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Hans" sz="2400" dirty="0">
                <a:solidFill>
                  <a:schemeClr val="bg2">
                    <a:lumMod val="25000"/>
                  </a:schemeClr>
                </a:solidFill>
              </a:rPr>
              <a:t>car</a:t>
            </a:r>
            <a:r>
              <a:rPr lang="zh-Hans" altLang="en-US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Hans" sz="2400" dirty="0">
                <a:solidFill>
                  <a:schemeClr val="bg2">
                    <a:lumMod val="25000"/>
                  </a:schemeClr>
                </a:solidFill>
              </a:rPr>
              <a:t>dictionary</a:t>
            </a:r>
          </a:p>
          <a:p>
            <a:r>
              <a:rPr lang="en-US" altLang="zh-Hans" sz="2400" dirty="0">
                <a:solidFill>
                  <a:schemeClr val="bg2">
                    <a:lumMod val="25000"/>
                  </a:schemeClr>
                </a:solidFill>
              </a:rPr>
              <a:t>#If</a:t>
            </a:r>
            <a:r>
              <a:rPr lang="zh-Hans" altLang="en-US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Hans" sz="2400" dirty="0">
                <a:solidFill>
                  <a:schemeClr val="bg2">
                    <a:lumMod val="25000"/>
                  </a:schemeClr>
                </a:solidFill>
              </a:rPr>
              <a:t>appears,</a:t>
            </a:r>
            <a:r>
              <a:rPr lang="zh-Hans" altLang="en-US" sz="2400" dirty="0">
                <a:solidFill>
                  <a:srgbClr val="A6B7C8"/>
                </a:solidFill>
              </a:rPr>
              <a:t> </a:t>
            </a:r>
            <a:r>
              <a:rPr lang="en-US" altLang="zh-Hans" sz="2400" dirty="0">
                <a:solidFill>
                  <a:srgbClr val="D97416"/>
                </a:solidFill>
              </a:rPr>
              <a:t>print</a:t>
            </a:r>
            <a:r>
              <a:rPr lang="zh-Hans" altLang="en-US" sz="2400" dirty="0">
                <a:solidFill>
                  <a:srgbClr val="A6B7C8"/>
                </a:solidFill>
              </a:rPr>
              <a:t> </a:t>
            </a:r>
            <a:r>
              <a:rPr lang="en-US" altLang="zh-Hans" sz="2400" dirty="0">
                <a:solidFill>
                  <a:schemeClr val="bg2">
                    <a:lumMod val="25000"/>
                  </a:schemeClr>
                </a:solidFill>
              </a:rPr>
              <a:t>(“”)</a:t>
            </a:r>
            <a:endParaRPr lang="en-US" sz="24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16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/>
      <p:bldP spid="12" grpId="0"/>
      <p:bldP spid="13" grpId="0"/>
      <p:bldP spid="14" grpId="0"/>
      <p:bldP spid="15" grpId="0"/>
      <p:bldP spid="15" grpId="1"/>
      <p:bldP spid="16" grpId="0"/>
      <p:bldP spid="17" grpId="0" animBg="1"/>
      <p:bldP spid="18" grpId="0" animBg="1"/>
      <p:bldP spid="19" grpId="0" animBg="1"/>
      <p:bldP spid="20" grpId="0" animBg="1"/>
      <p:bldP spid="20" grpId="1" animBg="1"/>
      <p:bldP spid="21" grpId="0"/>
      <p:bldP spid="22" grpId="0"/>
      <p:bldP spid="23" grpId="0"/>
      <p:bldP spid="25" grpId="0"/>
      <p:bldP spid="25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18-12-14 at 12.47.43">
            <a:hlinkClick r:id="" action="ppaction://media"/>
            <a:extLst>
              <a:ext uri="{FF2B5EF4-FFF2-40B4-BE49-F238E27FC236}">
                <a16:creationId xmlns:a16="http://schemas.microsoft.com/office/drawing/2014/main" id="{F7678C13-DD36-4AB2-B049-65FA328E72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5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15CAC46-0D1E-4857-9B6D-AF25021E2F4A}"/>
              </a:ext>
            </a:extLst>
          </p:cNvPr>
          <p:cNvSpPr/>
          <p:nvPr/>
        </p:nvSpPr>
        <p:spPr>
          <a:xfrm>
            <a:off x="35496" y="44624"/>
            <a:ext cx="12085384" cy="676875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0642504-CEB3-4FBA-AA97-DE08BC75F167}"/>
              </a:ext>
            </a:extLst>
          </p:cNvPr>
          <p:cNvSpPr txBox="1"/>
          <p:nvPr/>
        </p:nvSpPr>
        <p:spPr>
          <a:xfrm>
            <a:off x="172720" y="3013501"/>
            <a:ext cx="11826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 you for your attention. Demo?</a:t>
            </a:r>
            <a:endParaRPr lang="zh-CN" altLang="en-US" sz="48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998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E9A9822-C695-4AA1-AE12-972DC3A38F4C}"/>
              </a:ext>
            </a:extLst>
          </p:cNvPr>
          <p:cNvSpPr/>
          <p:nvPr/>
        </p:nvSpPr>
        <p:spPr>
          <a:xfrm>
            <a:off x="35496" y="44624"/>
            <a:ext cx="12085384" cy="676875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941E716E-999B-43E8-8BDA-9DBE009E14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33" y="1628345"/>
            <a:ext cx="3110571" cy="5029708"/>
          </a:xfr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58D4EDE-2C58-42EB-A42C-32A4B5E92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681" y="1717280"/>
            <a:ext cx="4016097" cy="342167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55745F5-7F89-422D-8A98-678CA1A2D32D}"/>
              </a:ext>
            </a:extLst>
          </p:cNvPr>
          <p:cNvSpPr txBox="1"/>
          <p:nvPr/>
        </p:nvSpPr>
        <p:spPr>
          <a:xfrm>
            <a:off x="205113" y="1264251"/>
            <a:ext cx="5955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set result of linear regression (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Kfold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K=30) 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6326B4D-7ED7-4829-BBD8-FD9055569823}"/>
              </a:ext>
            </a:extLst>
          </p:cNvPr>
          <p:cNvSpPr txBox="1"/>
          <p:nvPr/>
        </p:nvSpPr>
        <p:spPr>
          <a:xfrm>
            <a:off x="7041700" y="1264251"/>
            <a:ext cx="46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set result of linear regression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9327A0C-51F5-4345-B01A-F01E91926035}"/>
              </a:ext>
            </a:extLst>
          </p:cNvPr>
          <p:cNvSpPr txBox="1"/>
          <p:nvPr/>
        </p:nvSpPr>
        <p:spPr>
          <a:xfrm>
            <a:off x="477239" y="433254"/>
            <a:ext cx="3586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Calibri" panose="020F0502020204030204" pitchFamily="34" charset="0"/>
                <a:cs typeface="Calibri" panose="020F0502020204030204" pitchFamily="34" charset="0"/>
              </a:rPr>
              <a:t>Appendix</a:t>
            </a:r>
            <a:endParaRPr lang="zh-CN" alt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95EDB12-1D6D-4961-8B72-9529A8E8ED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4" r="11215"/>
          <a:stretch/>
        </p:blipFill>
        <p:spPr>
          <a:xfrm>
            <a:off x="2011681" y="2337818"/>
            <a:ext cx="4260028" cy="307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236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15CAC46-0D1E-4857-9B6D-AF25021E2F4A}"/>
              </a:ext>
            </a:extLst>
          </p:cNvPr>
          <p:cNvSpPr/>
          <p:nvPr/>
        </p:nvSpPr>
        <p:spPr>
          <a:xfrm>
            <a:off x="35496" y="44624"/>
            <a:ext cx="12085384" cy="676875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0642504-CEB3-4FBA-AA97-DE08BC75F167}"/>
              </a:ext>
            </a:extLst>
          </p:cNvPr>
          <p:cNvSpPr txBox="1"/>
          <p:nvPr/>
        </p:nvSpPr>
        <p:spPr>
          <a:xfrm>
            <a:off x="477239" y="433254"/>
            <a:ext cx="5122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Calibri" panose="020F0502020204030204" pitchFamily="34" charset="0"/>
                <a:cs typeface="Calibri" panose="020F0502020204030204" pitchFamily="34" charset="0"/>
              </a:rPr>
              <a:t>How does it work</a:t>
            </a:r>
            <a:endParaRPr lang="zh-CN" alt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CDB3DD-878D-4168-B165-730900B1B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1846927"/>
            <a:ext cx="2380785" cy="4577819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9A34E319-4061-408E-BC1D-0068614C61D1}"/>
              </a:ext>
            </a:extLst>
          </p:cNvPr>
          <p:cNvSpPr/>
          <p:nvPr/>
        </p:nvSpPr>
        <p:spPr>
          <a:xfrm>
            <a:off x="2543345" y="3429000"/>
            <a:ext cx="850095" cy="50728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EA9615-7CFF-4B38-893A-480AF2CE44C7}"/>
              </a:ext>
            </a:extLst>
          </p:cNvPr>
          <p:cNvSpPr/>
          <p:nvPr/>
        </p:nvSpPr>
        <p:spPr>
          <a:xfrm>
            <a:off x="3645224" y="2499002"/>
            <a:ext cx="2380785" cy="23676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Users uploads photo of car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Application using Image labelling checks is it car in the photo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23FE065-233D-4F31-86DD-B8101DB1A463}"/>
              </a:ext>
            </a:extLst>
          </p:cNvPr>
          <p:cNvSpPr/>
          <p:nvPr/>
        </p:nvSpPr>
        <p:spPr>
          <a:xfrm>
            <a:off x="6277792" y="2498823"/>
            <a:ext cx="2927168" cy="23676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Users provide information about car, such as model, year, mileage, and so on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Application using Deep learning price prediction algorithm checks the range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8A86E86-6C2F-4586-A433-FF9CA616F9C4}"/>
              </a:ext>
            </a:extLst>
          </p:cNvPr>
          <p:cNvSpPr/>
          <p:nvPr/>
        </p:nvSpPr>
        <p:spPr>
          <a:xfrm>
            <a:off x="9402468" y="2498823"/>
            <a:ext cx="2380785" cy="23676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Users provide short description about their car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Application using NLP checks if topic is car related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C44605-BB27-45B5-AF72-30850E39C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876" y="5046893"/>
            <a:ext cx="1176564" cy="11961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235587-2EE6-4190-BC39-888F196B1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8632" y="5046892"/>
            <a:ext cx="1145488" cy="11961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99B6F9-506B-471E-8DF5-D228DBB41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4578" y="5046893"/>
            <a:ext cx="1176564" cy="119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41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15CAC46-0D1E-4857-9B6D-AF25021E2F4A}"/>
              </a:ext>
            </a:extLst>
          </p:cNvPr>
          <p:cNvSpPr/>
          <p:nvPr/>
        </p:nvSpPr>
        <p:spPr>
          <a:xfrm>
            <a:off x="35496" y="44624"/>
            <a:ext cx="12085384" cy="676875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0642504-CEB3-4FBA-AA97-DE08BC75F167}"/>
              </a:ext>
            </a:extLst>
          </p:cNvPr>
          <p:cNvSpPr txBox="1"/>
          <p:nvPr/>
        </p:nvSpPr>
        <p:spPr>
          <a:xfrm>
            <a:off x="477239" y="433254"/>
            <a:ext cx="5122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Calibri" panose="020F0502020204030204" pitchFamily="34" charset="0"/>
                <a:cs typeface="Calibri" panose="020F0502020204030204" pitchFamily="34" charset="0"/>
              </a:rPr>
              <a:t>Used technologies</a:t>
            </a:r>
            <a:endParaRPr lang="zh-CN" alt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D675CF-41BB-45B8-8738-172E924E01A6}"/>
              </a:ext>
            </a:extLst>
          </p:cNvPr>
          <p:cNvSpPr/>
          <p:nvPr/>
        </p:nvSpPr>
        <p:spPr>
          <a:xfrm>
            <a:off x="179512" y="1399387"/>
            <a:ext cx="2787208" cy="108636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Application</a:t>
            </a:r>
          </a:p>
        </p:txBody>
      </p:sp>
      <p:pic>
        <p:nvPicPr>
          <p:cNvPr id="14" name="Picture 2" descr="Image result for android studio logo">
            <a:extLst>
              <a:ext uri="{FF2B5EF4-FFF2-40B4-BE49-F238E27FC236}">
                <a16:creationId xmlns:a16="http://schemas.microsoft.com/office/drawing/2014/main" id="{16CB90B9-00E6-4A70-B20E-60785B9BB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952450"/>
            <a:ext cx="2787208" cy="118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java logo">
            <a:extLst>
              <a:ext uri="{FF2B5EF4-FFF2-40B4-BE49-F238E27FC236}">
                <a16:creationId xmlns:a16="http://schemas.microsoft.com/office/drawing/2014/main" id="{92022E23-F276-43B4-97E9-14226E741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04" y="4235093"/>
            <a:ext cx="1526423" cy="158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A9E0578-3607-41E5-A11B-C64D8A8734F6}"/>
              </a:ext>
            </a:extLst>
          </p:cNvPr>
          <p:cNvSpPr/>
          <p:nvPr/>
        </p:nvSpPr>
        <p:spPr>
          <a:xfrm>
            <a:off x="3115752" y="1395934"/>
            <a:ext cx="2787208" cy="108636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Application backend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0C093D-74E5-4BA2-8F3B-4A0F069A2210}"/>
              </a:ext>
            </a:extLst>
          </p:cNvPr>
          <p:cNvSpPr/>
          <p:nvPr/>
        </p:nvSpPr>
        <p:spPr>
          <a:xfrm>
            <a:off x="6096000" y="1395934"/>
            <a:ext cx="2787208" cy="108636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Data analytics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A4946-AE27-4401-BBAA-B306CFA171A7}"/>
              </a:ext>
            </a:extLst>
          </p:cNvPr>
          <p:cNvSpPr/>
          <p:nvPr/>
        </p:nvSpPr>
        <p:spPr>
          <a:xfrm>
            <a:off x="9076248" y="1395933"/>
            <a:ext cx="2787208" cy="108636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API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D14E8A9-BFA9-487C-959C-0BF3984D9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532" y="2996267"/>
            <a:ext cx="2546144" cy="1105071"/>
          </a:xfrm>
          <a:prstGeom prst="rect">
            <a:avLst/>
          </a:prstGeom>
        </p:spPr>
      </p:pic>
      <p:pic>
        <p:nvPicPr>
          <p:cNvPr id="2050" name="Picture 2" descr="Image result for firebase authentication">
            <a:extLst>
              <a:ext uri="{FF2B5EF4-FFF2-40B4-BE49-F238E27FC236}">
                <a16:creationId xmlns:a16="http://schemas.microsoft.com/office/drawing/2014/main" id="{B16FFF87-2447-45B4-BB94-242E4506F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752" y="2996267"/>
            <a:ext cx="2787208" cy="109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firebase realtime database">
            <a:extLst>
              <a:ext uri="{FF2B5EF4-FFF2-40B4-BE49-F238E27FC236}">
                <a16:creationId xmlns:a16="http://schemas.microsoft.com/office/drawing/2014/main" id="{69D3735E-6FDD-45B1-8FC5-0624AD660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244" y="4081620"/>
            <a:ext cx="2792224" cy="104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firebase cloud storage">
            <a:extLst>
              <a:ext uri="{FF2B5EF4-FFF2-40B4-BE49-F238E27FC236}">
                <a16:creationId xmlns:a16="http://schemas.microsoft.com/office/drawing/2014/main" id="{C8AA4072-4AAF-41AD-82FA-8283825DD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735" y="5128924"/>
            <a:ext cx="2721105" cy="109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firebase ML Kit">
            <a:extLst>
              <a:ext uri="{FF2B5EF4-FFF2-40B4-BE49-F238E27FC236}">
                <a16:creationId xmlns:a16="http://schemas.microsoft.com/office/drawing/2014/main" id="{7E3CE797-733A-47D6-A731-1A406D2F3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103" y="3920872"/>
            <a:ext cx="2179002" cy="145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python flask api">
            <a:extLst>
              <a:ext uri="{FF2B5EF4-FFF2-40B4-BE49-F238E27FC236}">
                <a16:creationId xmlns:a16="http://schemas.microsoft.com/office/drawing/2014/main" id="{A4A44219-D93B-498E-BA42-A956D4DCB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740" y="2952450"/>
            <a:ext cx="2787208" cy="145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amazon web server">
            <a:extLst>
              <a:ext uri="{FF2B5EF4-FFF2-40B4-BE49-F238E27FC236}">
                <a16:creationId xmlns:a16="http://schemas.microsoft.com/office/drawing/2014/main" id="{412FAAE7-E119-4A94-A4AE-F9BB98DBB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7843" y="4465900"/>
            <a:ext cx="2179002" cy="114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retrofit android">
            <a:extLst>
              <a:ext uri="{FF2B5EF4-FFF2-40B4-BE49-F238E27FC236}">
                <a16:creationId xmlns:a16="http://schemas.microsoft.com/office/drawing/2014/main" id="{60CE5152-8163-44F8-95D5-33A8B46CD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6864" y="5609876"/>
            <a:ext cx="2600960" cy="108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result for pycharm">
            <a:extLst>
              <a:ext uri="{FF2B5EF4-FFF2-40B4-BE49-F238E27FC236}">
                <a16:creationId xmlns:a16="http://schemas.microsoft.com/office/drawing/2014/main" id="{6F39887C-208B-45A5-9799-1B23A9C9E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914" y="5242780"/>
            <a:ext cx="1343626" cy="134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382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15CAC46-0D1E-4857-9B6D-AF25021E2F4A}"/>
              </a:ext>
            </a:extLst>
          </p:cNvPr>
          <p:cNvSpPr/>
          <p:nvPr/>
        </p:nvSpPr>
        <p:spPr>
          <a:xfrm>
            <a:off x="35496" y="44624"/>
            <a:ext cx="12085384" cy="676875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6A7B6E-89FA-4202-BEE6-B32165CFE5CA}"/>
              </a:ext>
            </a:extLst>
          </p:cNvPr>
          <p:cNvSpPr/>
          <p:nvPr/>
        </p:nvSpPr>
        <p:spPr>
          <a:xfrm>
            <a:off x="6147082" y="1483360"/>
            <a:ext cx="5567680" cy="5212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DA314E-DBA9-4C13-A5BD-AA6E8BD453B8}"/>
              </a:ext>
            </a:extLst>
          </p:cNvPr>
          <p:cNvSpPr/>
          <p:nvPr/>
        </p:nvSpPr>
        <p:spPr>
          <a:xfrm>
            <a:off x="386080" y="1483360"/>
            <a:ext cx="5567680" cy="5212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0642504-CEB3-4FBA-AA97-DE08BC75F167}"/>
              </a:ext>
            </a:extLst>
          </p:cNvPr>
          <p:cNvSpPr txBox="1"/>
          <p:nvPr/>
        </p:nvSpPr>
        <p:spPr>
          <a:xfrm>
            <a:off x="477239" y="433254"/>
            <a:ext cx="5122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Calibri" panose="020F0502020204030204" pitchFamily="34" charset="0"/>
                <a:cs typeface="Calibri" panose="020F0502020204030204" pitchFamily="34" charset="0"/>
              </a:rPr>
              <a:t>Mobile application</a:t>
            </a:r>
            <a:endParaRPr lang="zh-CN" alt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933EEC-22AA-44EB-9921-FF3E48E59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38" y="1652880"/>
            <a:ext cx="2568840" cy="48666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D7206B-F335-49FE-82B0-0C5743A99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396" y="1652877"/>
            <a:ext cx="2531762" cy="48666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BFCFA0-59D1-4E45-B909-D6A873A383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598" y="1652879"/>
            <a:ext cx="2531762" cy="48666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C822BF-334F-4149-9F32-73B6431E09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678" y="1652878"/>
            <a:ext cx="2531762" cy="486665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8B5943A-4FC0-4C5F-B4C4-E03D768F648D}"/>
              </a:ext>
            </a:extLst>
          </p:cNvPr>
          <p:cNvSpPr/>
          <p:nvPr/>
        </p:nvSpPr>
        <p:spPr>
          <a:xfrm>
            <a:off x="1127548" y="5913250"/>
            <a:ext cx="382143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Simple authentication by email</a:t>
            </a: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93B9C7-C54A-40F2-AB77-04E2C76DEC68}"/>
              </a:ext>
            </a:extLst>
          </p:cNvPr>
          <p:cNvSpPr/>
          <p:nvPr/>
        </p:nvSpPr>
        <p:spPr>
          <a:xfrm>
            <a:off x="6501657" y="5913251"/>
            <a:ext cx="497604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 menu and one more menu in toolbar</a:t>
            </a:r>
            <a:endParaRPr lang="en-US" sz="2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03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15CAC46-0D1E-4857-9B6D-AF25021E2F4A}"/>
              </a:ext>
            </a:extLst>
          </p:cNvPr>
          <p:cNvSpPr/>
          <p:nvPr/>
        </p:nvSpPr>
        <p:spPr>
          <a:xfrm>
            <a:off x="35496" y="44624"/>
            <a:ext cx="12085384" cy="676875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E92EB7-BBC5-4A94-B16E-6FEF6E584384}"/>
              </a:ext>
            </a:extLst>
          </p:cNvPr>
          <p:cNvSpPr/>
          <p:nvPr/>
        </p:nvSpPr>
        <p:spPr>
          <a:xfrm>
            <a:off x="335280" y="1158240"/>
            <a:ext cx="3088640" cy="5655136"/>
          </a:xfrm>
          <a:prstGeom prst="rect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0642504-CEB3-4FBA-AA97-DE08BC75F167}"/>
              </a:ext>
            </a:extLst>
          </p:cNvPr>
          <p:cNvSpPr txBox="1"/>
          <p:nvPr/>
        </p:nvSpPr>
        <p:spPr>
          <a:xfrm>
            <a:off x="477238" y="433254"/>
            <a:ext cx="10028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Calibri" panose="020F0502020204030204" pitchFamily="34" charset="0"/>
                <a:cs typeface="Calibri" panose="020F0502020204030204" pitchFamily="34" charset="0"/>
              </a:rPr>
              <a:t>One by one (Image Recognition first)</a:t>
            </a:r>
            <a:endParaRPr lang="zh-CN" alt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EA9615-7CFF-4B38-893A-480AF2CE44C7}"/>
              </a:ext>
            </a:extLst>
          </p:cNvPr>
          <p:cNvSpPr/>
          <p:nvPr/>
        </p:nvSpPr>
        <p:spPr>
          <a:xfrm>
            <a:off x="583098" y="5741754"/>
            <a:ext cx="2617301" cy="96882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Image Labeling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23FE065-233D-4F31-86DD-B8101DB1A463}"/>
              </a:ext>
            </a:extLst>
          </p:cNvPr>
          <p:cNvSpPr/>
          <p:nvPr/>
        </p:nvSpPr>
        <p:spPr>
          <a:xfrm>
            <a:off x="4866640" y="5741754"/>
            <a:ext cx="2458720" cy="9688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Price Prediction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8A86E86-6C2F-4586-A433-FF9CA616F9C4}"/>
              </a:ext>
            </a:extLst>
          </p:cNvPr>
          <p:cNvSpPr/>
          <p:nvPr/>
        </p:nvSpPr>
        <p:spPr>
          <a:xfrm>
            <a:off x="8991603" y="5741754"/>
            <a:ext cx="2380785" cy="9688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Description analysis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AE1175-20A8-486A-B012-7DED05399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8" y="1422400"/>
            <a:ext cx="2617301" cy="4245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2BE398-6032-4589-8DC7-E25B910AF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640" y="1393923"/>
            <a:ext cx="2458720" cy="424503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FD58449-37E6-4B67-872A-2C6E7E5F1FC6}"/>
              </a:ext>
            </a:extLst>
          </p:cNvPr>
          <p:cNvSpPr/>
          <p:nvPr/>
        </p:nvSpPr>
        <p:spPr>
          <a:xfrm>
            <a:off x="3566160" y="3315780"/>
            <a:ext cx="944880" cy="40132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F92EFAB-D23D-4F24-AC2B-10549005CBF2}"/>
              </a:ext>
            </a:extLst>
          </p:cNvPr>
          <p:cNvSpPr/>
          <p:nvPr/>
        </p:nvSpPr>
        <p:spPr>
          <a:xfrm>
            <a:off x="7680960" y="3344257"/>
            <a:ext cx="944880" cy="40132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CB65B3-3985-4DB2-A201-06C8DBBDE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601" y="1393924"/>
            <a:ext cx="2380785" cy="427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61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15CAC46-0D1E-4857-9B6D-AF25021E2F4A}"/>
              </a:ext>
            </a:extLst>
          </p:cNvPr>
          <p:cNvSpPr/>
          <p:nvPr/>
        </p:nvSpPr>
        <p:spPr>
          <a:xfrm>
            <a:off x="35496" y="44624"/>
            <a:ext cx="12085384" cy="676875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0642504-CEB3-4FBA-AA97-DE08BC75F167}"/>
              </a:ext>
            </a:extLst>
          </p:cNvPr>
          <p:cNvSpPr txBox="1"/>
          <p:nvPr/>
        </p:nvSpPr>
        <p:spPr>
          <a:xfrm>
            <a:off x="477239" y="433254"/>
            <a:ext cx="5122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Calibri" panose="020F0502020204030204" pitchFamily="34" charset="0"/>
                <a:cs typeface="Calibri" panose="020F0502020204030204" pitchFamily="34" charset="0"/>
              </a:rPr>
              <a:t>Image Labeling</a:t>
            </a:r>
            <a:endParaRPr lang="zh-CN" alt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A1C9D3-CDB0-4A55-9918-C5133BE64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52" y="2624319"/>
            <a:ext cx="7051861" cy="40563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0CE1B5-F735-48ED-8354-910F34A1E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284" y="442653"/>
            <a:ext cx="3034725" cy="62380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A749F0-3A2B-4882-876E-489632DA7BB2}"/>
              </a:ext>
            </a:extLst>
          </p:cNvPr>
          <p:cNvSpPr/>
          <p:nvPr/>
        </p:nvSpPr>
        <p:spPr>
          <a:xfrm>
            <a:off x="283270" y="1377601"/>
            <a:ext cx="77622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ML Kit - Google's ML technologies, such as the Google Cloud Vision API, Mobile Vision, and TensorFlow Lite, together in a single SDK.</a:t>
            </a:r>
          </a:p>
        </p:txBody>
      </p:sp>
    </p:spTree>
    <p:extLst>
      <p:ext uri="{BB962C8B-B14F-4D97-AF65-F5344CB8AC3E}">
        <p14:creationId xmlns:p14="http://schemas.microsoft.com/office/powerpoint/2010/main" val="3913268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15CAC46-0D1E-4857-9B6D-AF25021E2F4A}"/>
              </a:ext>
            </a:extLst>
          </p:cNvPr>
          <p:cNvSpPr/>
          <p:nvPr/>
        </p:nvSpPr>
        <p:spPr>
          <a:xfrm>
            <a:off x="35496" y="44624"/>
            <a:ext cx="12085384" cy="676875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0642504-CEB3-4FBA-AA97-DE08BC75F167}"/>
              </a:ext>
            </a:extLst>
          </p:cNvPr>
          <p:cNvSpPr txBox="1"/>
          <p:nvPr/>
        </p:nvSpPr>
        <p:spPr>
          <a:xfrm>
            <a:off x="477239" y="433254"/>
            <a:ext cx="5122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Calibri" panose="020F0502020204030204" pitchFamily="34" charset="0"/>
                <a:cs typeface="Calibri" panose="020F0502020204030204" pitchFamily="34" charset="0"/>
              </a:rPr>
              <a:t>Image Labeling</a:t>
            </a:r>
            <a:endParaRPr lang="zh-CN" alt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E9F707-339E-4945-AE18-BABB4A1D6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39" y="1856740"/>
            <a:ext cx="11242358" cy="343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48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15CAC46-0D1E-4857-9B6D-AF25021E2F4A}"/>
              </a:ext>
            </a:extLst>
          </p:cNvPr>
          <p:cNvSpPr/>
          <p:nvPr/>
        </p:nvSpPr>
        <p:spPr>
          <a:xfrm>
            <a:off x="35496" y="44624"/>
            <a:ext cx="12085384" cy="676875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FA1DCF-D784-4276-87D5-681BFA0837F5}"/>
              </a:ext>
            </a:extLst>
          </p:cNvPr>
          <p:cNvSpPr/>
          <p:nvPr/>
        </p:nvSpPr>
        <p:spPr>
          <a:xfrm>
            <a:off x="4541520" y="1264251"/>
            <a:ext cx="3088640" cy="5549125"/>
          </a:xfrm>
          <a:prstGeom prst="rect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0642504-CEB3-4FBA-AA97-DE08BC75F167}"/>
              </a:ext>
            </a:extLst>
          </p:cNvPr>
          <p:cNvSpPr txBox="1"/>
          <p:nvPr/>
        </p:nvSpPr>
        <p:spPr>
          <a:xfrm>
            <a:off x="477238" y="433254"/>
            <a:ext cx="10028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Calibri" panose="020F0502020204030204" pitchFamily="34" charset="0"/>
                <a:cs typeface="Calibri" panose="020F0502020204030204" pitchFamily="34" charset="0"/>
              </a:rPr>
              <a:t>One by one (Price Prediction second)</a:t>
            </a:r>
            <a:endParaRPr lang="zh-CN" alt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EA9615-7CFF-4B38-893A-480AF2CE44C7}"/>
              </a:ext>
            </a:extLst>
          </p:cNvPr>
          <p:cNvSpPr/>
          <p:nvPr/>
        </p:nvSpPr>
        <p:spPr>
          <a:xfrm>
            <a:off x="583098" y="5741754"/>
            <a:ext cx="2617301" cy="9688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Image Labeling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23FE065-233D-4F31-86DD-B8101DB1A463}"/>
              </a:ext>
            </a:extLst>
          </p:cNvPr>
          <p:cNvSpPr/>
          <p:nvPr/>
        </p:nvSpPr>
        <p:spPr>
          <a:xfrm>
            <a:off x="4866640" y="5741754"/>
            <a:ext cx="2458720" cy="96882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Price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Prediction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8A86E86-6C2F-4586-A433-FF9CA616F9C4}"/>
              </a:ext>
            </a:extLst>
          </p:cNvPr>
          <p:cNvSpPr/>
          <p:nvPr/>
        </p:nvSpPr>
        <p:spPr>
          <a:xfrm>
            <a:off x="8991603" y="5741754"/>
            <a:ext cx="2380785" cy="9688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Description analysis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AE1175-20A8-486A-B012-7DED05399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8" y="1422400"/>
            <a:ext cx="2617301" cy="4245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2BE398-6032-4589-8DC7-E25B910AF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640" y="1393923"/>
            <a:ext cx="2458720" cy="424503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FD58449-37E6-4B67-872A-2C6E7E5F1FC6}"/>
              </a:ext>
            </a:extLst>
          </p:cNvPr>
          <p:cNvSpPr/>
          <p:nvPr/>
        </p:nvSpPr>
        <p:spPr>
          <a:xfrm>
            <a:off x="3566160" y="3315780"/>
            <a:ext cx="944880" cy="40132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F92EFAB-D23D-4F24-AC2B-10549005CBF2}"/>
              </a:ext>
            </a:extLst>
          </p:cNvPr>
          <p:cNvSpPr/>
          <p:nvPr/>
        </p:nvSpPr>
        <p:spPr>
          <a:xfrm>
            <a:off x="7680960" y="3344257"/>
            <a:ext cx="944880" cy="40132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CB65B3-3985-4DB2-A201-06C8DBBDE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601" y="1393924"/>
            <a:ext cx="2380785" cy="427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82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</TotalTime>
  <Words>752</Words>
  <Application>Microsoft Office PowerPoint</Application>
  <PresentationFormat>Widescreen</PresentationFormat>
  <Paragraphs>209</Paragraphs>
  <Slides>23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等线</vt:lpstr>
      <vt:lpstr>等线 Light</vt:lpstr>
      <vt:lpstr>Microsoft JhengHei</vt:lpstr>
      <vt:lpstr>新細明體</vt:lpstr>
      <vt:lpstr>Arial</vt:lpstr>
      <vt:lpstr>Calibri</vt:lpstr>
      <vt:lpstr>Cambria Math</vt:lpstr>
      <vt:lpstr>Helvetica</vt:lpstr>
      <vt:lpstr>Times New Roman</vt:lpstr>
      <vt:lpstr>Tsukushi B Round Gothic</vt:lpstr>
      <vt:lpstr>Office 主题​​</vt:lpstr>
      <vt:lpstr>DOT “Car Point” A car selling mobile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from Natural Language Processing (NLP) import Latent Dirichlet Allocation (LDA)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Wenxi ZHAO (Alumni)</dc:creator>
  <cp:lastModifiedBy>Didar Yedilkhan</cp:lastModifiedBy>
  <cp:revision>136</cp:revision>
  <dcterms:created xsi:type="dcterms:W3CDTF">2018-12-12T17:06:20Z</dcterms:created>
  <dcterms:modified xsi:type="dcterms:W3CDTF">2019-01-05T02:44:00Z</dcterms:modified>
</cp:coreProperties>
</file>